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59" r:id="rId3"/>
    <p:sldId id="260" r:id="rId4"/>
    <p:sldId id="263" r:id="rId5"/>
    <p:sldId id="293" r:id="rId6"/>
    <p:sldId id="270" r:id="rId7"/>
    <p:sldId id="294" r:id="rId8"/>
    <p:sldId id="297" r:id="rId9"/>
    <p:sldId id="295" r:id="rId10"/>
    <p:sldId id="298" r:id="rId11"/>
    <p:sldId id="296" r:id="rId12"/>
    <p:sldId id="264" r:id="rId13"/>
    <p:sldId id="303" r:id="rId14"/>
    <p:sldId id="299" r:id="rId15"/>
    <p:sldId id="304" r:id="rId16"/>
    <p:sldId id="300" r:id="rId17"/>
    <p:sldId id="305" r:id="rId18"/>
    <p:sldId id="301" r:id="rId19"/>
    <p:sldId id="262" r:id="rId20"/>
    <p:sldId id="302" r:id="rId21"/>
    <p:sldId id="306" r:id="rId22"/>
  </p:sldIdLst>
  <p:sldSz cx="9144000" cy="5143500" type="screen16x9"/>
  <p:notesSz cx="6858000" cy="9144000"/>
  <p:embeddedFontLst>
    <p:embeddedFont>
      <p:font typeface="Archivo" panose="020B0604020202020204" charset="0"/>
      <p:regular r:id="rId24"/>
      <p:bold r:id="rId25"/>
      <p:italic r:id="rId26"/>
      <p:boldItalic r:id="rId27"/>
    </p:embeddedFont>
    <p:embeddedFont>
      <p:font typeface="Bebas Neue" panose="020B0606020202050201" pitchFamily="34" charset="0"/>
      <p:regular r:id="rId28"/>
    </p:embeddedFont>
    <p:embeddedFont>
      <p:font typeface="Nunito Light" pitchFamily="2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1DDF76-83D6-40CF-94D3-0AD05351C639}">
  <a:tblStyle styleId="{101DDF76-83D6-40CF-94D3-0AD05351C6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1BB1ED-F291-4EE8-8DBD-8541334DAE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52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7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926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036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484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495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36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13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10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7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42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4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7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82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30" y="2703169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30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458183" y="-610130"/>
            <a:ext cx="6485799" cy="1736855"/>
            <a:chOff x="-414283" y="-551605"/>
            <a:chExt cx="6485799" cy="1736855"/>
          </a:xfrm>
        </p:grpSpPr>
        <p:sp>
          <p:nvSpPr>
            <p:cNvPr id="13" name="Google Shape;13;p2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990806" y="4130879"/>
            <a:ext cx="5428447" cy="1565895"/>
            <a:chOff x="3002331" y="3977204"/>
            <a:chExt cx="5428447" cy="1565895"/>
          </a:xfrm>
        </p:grpSpPr>
        <p:sp>
          <p:nvSpPr>
            <p:cNvPr id="16" name="Google Shape;16;p2"/>
            <p:cNvSpPr/>
            <p:nvPr/>
          </p:nvSpPr>
          <p:spPr>
            <a:xfrm rot="10536625">
              <a:off x="3032291" y="4478182"/>
              <a:ext cx="3699872" cy="924684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62965" y="3977204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19449" y="4052774"/>
            <a:ext cx="989357" cy="551218"/>
            <a:chOff x="5311749" y="1950824"/>
            <a:chExt cx="989357" cy="551218"/>
          </a:xfrm>
        </p:grpSpPr>
        <p:sp>
          <p:nvSpPr>
            <p:cNvPr id="19" name="Google Shape;19;p2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316486" y="3079015"/>
            <a:ext cx="387787" cy="526784"/>
            <a:chOff x="4950911" y="1162840"/>
            <a:chExt cx="387787" cy="526784"/>
          </a:xfrm>
        </p:grpSpPr>
        <p:sp>
          <p:nvSpPr>
            <p:cNvPr id="33" name="Google Shape;33;p2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683325" y="1704725"/>
            <a:ext cx="7777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683325" y="3184450"/>
            <a:ext cx="777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/>
          <p:nvPr/>
        </p:nvSpPr>
        <p:spPr>
          <a:xfrm>
            <a:off x="136" y="286837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4"/>
          <p:cNvGrpSpPr/>
          <p:nvPr/>
        </p:nvGrpSpPr>
        <p:grpSpPr>
          <a:xfrm>
            <a:off x="4438367" y="-362905"/>
            <a:ext cx="6485799" cy="1736855"/>
            <a:chOff x="-414283" y="-551605"/>
            <a:chExt cx="6485799" cy="1736855"/>
          </a:xfrm>
        </p:grpSpPr>
        <p:sp>
          <p:nvSpPr>
            <p:cNvPr id="509" name="Google Shape;509;p34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4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23" y="-5"/>
            <a:ext cx="9143962" cy="4130893"/>
            <a:chOff x="23" y="-5"/>
            <a:chExt cx="9143962" cy="4130893"/>
          </a:xfrm>
        </p:grpSpPr>
        <p:sp>
          <p:nvSpPr>
            <p:cNvPr id="44" name="Google Shape;44;p3"/>
            <p:cNvSpPr/>
            <p:nvPr/>
          </p:nvSpPr>
          <p:spPr>
            <a:xfrm>
              <a:off x="23" y="887712"/>
              <a:ext cx="9143732" cy="1499714"/>
            </a:xfrm>
            <a:custGeom>
              <a:avLst/>
              <a:gdLst/>
              <a:ahLst/>
              <a:cxnLst/>
              <a:rect l="l" t="t" r="r" b="b"/>
              <a:pathLst>
                <a:path w="119257" h="19560" extrusionOk="0">
                  <a:moveTo>
                    <a:pt x="98990" y="0"/>
                  </a:moveTo>
                  <a:cubicBezTo>
                    <a:pt x="90780" y="0"/>
                    <a:pt x="82514" y="426"/>
                    <a:pt x="74421" y="1059"/>
                  </a:cubicBezTo>
                  <a:cubicBezTo>
                    <a:pt x="57235" y="2400"/>
                    <a:pt x="40364" y="4646"/>
                    <a:pt x="23074" y="5655"/>
                  </a:cubicBezTo>
                  <a:cubicBezTo>
                    <a:pt x="17684" y="5971"/>
                    <a:pt x="12212" y="6157"/>
                    <a:pt x="6754" y="6157"/>
                  </a:cubicBezTo>
                  <a:cubicBezTo>
                    <a:pt x="4498" y="6157"/>
                    <a:pt x="2245" y="6125"/>
                    <a:pt x="1" y="6057"/>
                  </a:cubicBezTo>
                  <a:lnTo>
                    <a:pt x="1" y="16159"/>
                  </a:lnTo>
                  <a:cubicBezTo>
                    <a:pt x="5181" y="15508"/>
                    <a:pt x="10536" y="15177"/>
                    <a:pt x="15891" y="15177"/>
                  </a:cubicBezTo>
                  <a:cubicBezTo>
                    <a:pt x="16712" y="15177"/>
                    <a:pt x="17533" y="15185"/>
                    <a:pt x="18354" y="15200"/>
                  </a:cubicBezTo>
                  <a:cubicBezTo>
                    <a:pt x="30577" y="15435"/>
                    <a:pt x="42349" y="17373"/>
                    <a:pt x="54365" y="18479"/>
                  </a:cubicBezTo>
                  <a:cubicBezTo>
                    <a:pt x="61335" y="19123"/>
                    <a:pt x="68409" y="19475"/>
                    <a:pt x="75500" y="19545"/>
                  </a:cubicBezTo>
                  <a:cubicBezTo>
                    <a:pt x="76405" y="19554"/>
                    <a:pt x="77311" y="19559"/>
                    <a:pt x="78216" y="19559"/>
                  </a:cubicBezTo>
                  <a:cubicBezTo>
                    <a:pt x="92136" y="19559"/>
                    <a:pt x="106057" y="18472"/>
                    <a:pt x="119256" y="16347"/>
                  </a:cubicBezTo>
                  <a:lnTo>
                    <a:pt x="119256" y="1012"/>
                  </a:lnTo>
                  <a:cubicBezTo>
                    <a:pt x="112628" y="295"/>
                    <a:pt x="105829" y="0"/>
                    <a:pt x="9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30" y="2703169"/>
              <a:ext cx="9143656" cy="1427719"/>
            </a:xfrm>
            <a:custGeom>
              <a:avLst/>
              <a:gdLst/>
              <a:ahLst/>
              <a:cxnLst/>
              <a:rect l="l" t="t" r="r" b="b"/>
              <a:pathLst>
                <a:path w="119256" h="18621" extrusionOk="0">
                  <a:moveTo>
                    <a:pt x="58085" y="0"/>
                  </a:moveTo>
                  <a:cubicBezTo>
                    <a:pt x="37585" y="0"/>
                    <a:pt x="29262" y="5089"/>
                    <a:pt x="4448" y="5089"/>
                  </a:cubicBezTo>
                  <a:cubicBezTo>
                    <a:pt x="3022" y="5089"/>
                    <a:pt x="1541" y="5072"/>
                    <a:pt x="0" y="5037"/>
                  </a:cubicBezTo>
                  <a:lnTo>
                    <a:pt x="0" y="16195"/>
                  </a:lnTo>
                  <a:cubicBezTo>
                    <a:pt x="17668" y="17568"/>
                    <a:pt x="35622" y="18620"/>
                    <a:pt x="53501" y="18620"/>
                  </a:cubicBezTo>
                  <a:cubicBezTo>
                    <a:pt x="60416" y="18620"/>
                    <a:pt x="67320" y="18463"/>
                    <a:pt x="74192" y="18106"/>
                  </a:cubicBezTo>
                  <a:cubicBezTo>
                    <a:pt x="89450" y="17314"/>
                    <a:pt x="104547" y="15541"/>
                    <a:pt x="119252" y="12316"/>
                  </a:cubicBezTo>
                  <a:lnTo>
                    <a:pt x="119252" y="5208"/>
                  </a:lnTo>
                  <a:lnTo>
                    <a:pt x="119256" y="5205"/>
                  </a:lnTo>
                  <a:cubicBezTo>
                    <a:pt x="105167" y="2814"/>
                    <a:pt x="89252" y="1191"/>
                    <a:pt x="73806" y="447"/>
                  </a:cubicBezTo>
                  <a:cubicBezTo>
                    <a:pt x="69049" y="216"/>
                    <a:pt x="64335" y="68"/>
                    <a:pt x="59732" y="11"/>
                  </a:cubicBezTo>
                  <a:cubicBezTo>
                    <a:pt x="59174" y="4"/>
                    <a:pt x="58625" y="0"/>
                    <a:pt x="58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0" y="-5"/>
              <a:ext cx="9143426" cy="536631"/>
            </a:xfrm>
            <a:custGeom>
              <a:avLst/>
              <a:gdLst/>
              <a:ahLst/>
              <a:cxnLst/>
              <a:rect l="l" t="t" r="r" b="b"/>
              <a:pathLst>
                <a:path w="119253" h="6999" extrusionOk="0">
                  <a:moveTo>
                    <a:pt x="0" y="0"/>
                  </a:moveTo>
                  <a:lnTo>
                    <a:pt x="0" y="1573"/>
                  </a:lnTo>
                  <a:lnTo>
                    <a:pt x="0" y="1576"/>
                  </a:lnTo>
                  <a:cubicBezTo>
                    <a:pt x="9183" y="3852"/>
                    <a:pt x="19362" y="5234"/>
                    <a:pt x="29608" y="6008"/>
                  </a:cubicBezTo>
                  <a:cubicBezTo>
                    <a:pt x="41115" y="6870"/>
                    <a:pt x="52785" y="6999"/>
                    <a:pt x="64445" y="6999"/>
                  </a:cubicBezTo>
                  <a:cubicBezTo>
                    <a:pt x="66900" y="6999"/>
                    <a:pt x="69355" y="6993"/>
                    <a:pt x="71808" y="6987"/>
                  </a:cubicBezTo>
                  <a:cubicBezTo>
                    <a:pt x="87757" y="6950"/>
                    <a:pt x="104172" y="6867"/>
                    <a:pt x="119252" y="4583"/>
                  </a:cubicBezTo>
                  <a:lnTo>
                    <a:pt x="119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932675" y="375586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 rot="10800000" flipH="1">
            <a:off x="4181056" y="-492221"/>
            <a:ext cx="5428447" cy="1565895"/>
            <a:chOff x="3002331" y="3977204"/>
            <a:chExt cx="5428447" cy="1565895"/>
          </a:xfrm>
        </p:grpSpPr>
        <p:sp>
          <p:nvSpPr>
            <p:cNvPr id="51" name="Google Shape;51;p3"/>
            <p:cNvSpPr/>
            <p:nvPr/>
          </p:nvSpPr>
          <p:spPr>
            <a:xfrm rot="10536625">
              <a:off x="3032291" y="4478182"/>
              <a:ext cx="3699872" cy="924684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362965" y="3977204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-1097291">
            <a:off x="-1958091" y="-801382"/>
            <a:ext cx="6485866" cy="1736873"/>
            <a:chOff x="-414283" y="-551605"/>
            <a:chExt cx="6485799" cy="1736855"/>
          </a:xfrm>
        </p:grpSpPr>
        <p:sp>
          <p:nvSpPr>
            <p:cNvPr id="54" name="Google Shape;54;p3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7031175" y="1873025"/>
            <a:ext cx="3811800" cy="381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6524875" y="2070575"/>
            <a:ext cx="3811800" cy="381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7"/>
          <p:cNvGrpSpPr/>
          <p:nvPr/>
        </p:nvGrpSpPr>
        <p:grpSpPr>
          <a:xfrm>
            <a:off x="6600624" y="2296149"/>
            <a:ext cx="989357" cy="551218"/>
            <a:chOff x="5311749" y="1950824"/>
            <a:chExt cx="989357" cy="551218"/>
          </a:xfrm>
        </p:grpSpPr>
        <p:sp>
          <p:nvSpPr>
            <p:cNvPr id="86" name="Google Shape;86;p7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7589986" y="4125790"/>
            <a:ext cx="387787" cy="526784"/>
            <a:chOff x="4950911" y="1162840"/>
            <a:chExt cx="387787" cy="526784"/>
          </a:xfrm>
        </p:grpSpPr>
        <p:sp>
          <p:nvSpPr>
            <p:cNvPr id="100" name="Google Shape;100;p7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/>
          <p:nvPr/>
        </p:nvSpPr>
        <p:spPr>
          <a:xfrm rot="10536625">
            <a:off x="4020766" y="4631857"/>
            <a:ext cx="3699872" cy="924684"/>
          </a:xfrm>
          <a:custGeom>
            <a:avLst/>
            <a:gdLst/>
            <a:ahLst/>
            <a:cxnLst/>
            <a:rect l="l" t="t" r="r" b="b"/>
            <a:pathLst>
              <a:path w="48803" h="12197" extrusionOk="0">
                <a:moveTo>
                  <a:pt x="26241" y="0"/>
                </a:moveTo>
                <a:cubicBezTo>
                  <a:pt x="21642" y="0"/>
                  <a:pt x="17043" y="81"/>
                  <a:pt x="12446" y="244"/>
                </a:cubicBezTo>
                <a:cubicBezTo>
                  <a:pt x="10598" y="307"/>
                  <a:pt x="8754" y="385"/>
                  <a:pt x="6907" y="475"/>
                </a:cubicBezTo>
                <a:cubicBezTo>
                  <a:pt x="5962" y="519"/>
                  <a:pt x="5023" y="569"/>
                  <a:pt x="4081" y="619"/>
                </a:cubicBezTo>
                <a:cubicBezTo>
                  <a:pt x="3990" y="625"/>
                  <a:pt x="3891" y="627"/>
                  <a:pt x="3786" y="627"/>
                </a:cubicBezTo>
                <a:cubicBezTo>
                  <a:pt x="3497" y="627"/>
                  <a:pt x="3162" y="612"/>
                  <a:pt x="2828" y="612"/>
                </a:cubicBezTo>
                <a:cubicBezTo>
                  <a:pt x="2308" y="612"/>
                  <a:pt x="1789" y="648"/>
                  <a:pt x="1446" y="834"/>
                </a:cubicBezTo>
                <a:cubicBezTo>
                  <a:pt x="1" y="1615"/>
                  <a:pt x="2911" y="2889"/>
                  <a:pt x="3648" y="3375"/>
                </a:cubicBezTo>
                <a:cubicBezTo>
                  <a:pt x="5063" y="4307"/>
                  <a:pt x="6488" y="5223"/>
                  <a:pt x="7946" y="6084"/>
                </a:cubicBezTo>
                <a:cubicBezTo>
                  <a:pt x="11172" y="7995"/>
                  <a:pt x="14561" y="9672"/>
                  <a:pt x="18162" y="10761"/>
                </a:cubicBezTo>
                <a:lnTo>
                  <a:pt x="18165" y="10758"/>
                </a:lnTo>
                <a:cubicBezTo>
                  <a:pt x="20462" y="11455"/>
                  <a:pt x="22832" y="11901"/>
                  <a:pt x="25219" y="12096"/>
                </a:cubicBezTo>
                <a:cubicBezTo>
                  <a:pt x="26067" y="12163"/>
                  <a:pt x="26916" y="12196"/>
                  <a:pt x="27765" y="12196"/>
                </a:cubicBezTo>
                <a:cubicBezTo>
                  <a:pt x="34818" y="12196"/>
                  <a:pt x="41864" y="9896"/>
                  <a:pt x="47532" y="5692"/>
                </a:cubicBezTo>
                <a:cubicBezTo>
                  <a:pt x="48145" y="5239"/>
                  <a:pt x="48802" y="4609"/>
                  <a:pt x="48675" y="3861"/>
                </a:cubicBezTo>
                <a:cubicBezTo>
                  <a:pt x="48581" y="3278"/>
                  <a:pt x="48038" y="2882"/>
                  <a:pt x="47525" y="2591"/>
                </a:cubicBezTo>
                <a:cubicBezTo>
                  <a:pt x="43673" y="401"/>
                  <a:pt x="39049" y="180"/>
                  <a:pt x="34620" y="90"/>
                </a:cubicBezTo>
                <a:cubicBezTo>
                  <a:pt x="31828" y="30"/>
                  <a:pt x="29035" y="0"/>
                  <a:pt x="26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351440" y="4130879"/>
            <a:ext cx="4067813" cy="1253594"/>
          </a:xfrm>
          <a:custGeom>
            <a:avLst/>
            <a:gdLst/>
            <a:ahLst/>
            <a:cxnLst/>
            <a:rect l="l" t="t" r="r" b="b"/>
            <a:pathLst>
              <a:path w="59421" h="18312" extrusionOk="0">
                <a:moveTo>
                  <a:pt x="50064" y="0"/>
                </a:moveTo>
                <a:cubicBezTo>
                  <a:pt x="48020" y="0"/>
                  <a:pt x="45969" y="988"/>
                  <a:pt x="44051" y="1852"/>
                </a:cubicBezTo>
                <a:cubicBezTo>
                  <a:pt x="36314" y="5346"/>
                  <a:pt x="27831" y="7164"/>
                  <a:pt x="19343" y="7164"/>
                </a:cubicBezTo>
                <a:cubicBezTo>
                  <a:pt x="18773" y="7164"/>
                  <a:pt x="18202" y="7156"/>
                  <a:pt x="17632" y="7139"/>
                </a:cubicBezTo>
                <a:cubicBezTo>
                  <a:pt x="14795" y="7056"/>
                  <a:pt x="11965" y="6771"/>
                  <a:pt x="9134" y="6771"/>
                </a:cubicBezTo>
                <a:cubicBezTo>
                  <a:pt x="8660" y="6771"/>
                  <a:pt x="8186" y="6779"/>
                  <a:pt x="7712" y="6797"/>
                </a:cubicBezTo>
                <a:lnTo>
                  <a:pt x="7708" y="6794"/>
                </a:lnTo>
                <a:cubicBezTo>
                  <a:pt x="5720" y="6871"/>
                  <a:pt x="3732" y="7139"/>
                  <a:pt x="1828" y="7733"/>
                </a:cubicBezTo>
                <a:cubicBezTo>
                  <a:pt x="1405" y="7867"/>
                  <a:pt x="47" y="8115"/>
                  <a:pt x="27" y="8648"/>
                </a:cubicBezTo>
                <a:cubicBezTo>
                  <a:pt x="0" y="9158"/>
                  <a:pt x="926" y="9345"/>
                  <a:pt x="1261" y="9389"/>
                </a:cubicBezTo>
                <a:cubicBezTo>
                  <a:pt x="3065" y="9620"/>
                  <a:pt x="4949" y="9426"/>
                  <a:pt x="6776" y="9647"/>
                </a:cubicBezTo>
                <a:cubicBezTo>
                  <a:pt x="10347" y="10080"/>
                  <a:pt x="13847" y="10968"/>
                  <a:pt x="17280" y="12011"/>
                </a:cubicBezTo>
                <a:cubicBezTo>
                  <a:pt x="23204" y="13815"/>
                  <a:pt x="29004" y="16094"/>
                  <a:pt x="35070" y="17368"/>
                </a:cubicBezTo>
                <a:cubicBezTo>
                  <a:pt x="37846" y="17952"/>
                  <a:pt x="40709" y="18311"/>
                  <a:pt x="43550" y="18311"/>
                </a:cubicBezTo>
                <a:cubicBezTo>
                  <a:pt x="46915" y="18311"/>
                  <a:pt x="50250" y="17807"/>
                  <a:pt x="53375" y="16571"/>
                </a:cubicBezTo>
                <a:cubicBezTo>
                  <a:pt x="56071" y="15508"/>
                  <a:pt x="58807" y="13530"/>
                  <a:pt x="59138" y="10650"/>
                </a:cubicBezTo>
                <a:cubicBezTo>
                  <a:pt x="59420" y="8202"/>
                  <a:pt x="57868" y="5956"/>
                  <a:pt x="56329" y="4028"/>
                </a:cubicBezTo>
                <a:cubicBezTo>
                  <a:pt x="55038" y="2415"/>
                  <a:pt x="53580" y="756"/>
                  <a:pt x="51592" y="203"/>
                </a:cubicBezTo>
                <a:cubicBezTo>
                  <a:pt x="51084" y="62"/>
                  <a:pt x="50574" y="0"/>
                  <a:pt x="500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330" y="2703169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330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9"/>
          <p:cNvGrpSpPr/>
          <p:nvPr/>
        </p:nvGrpSpPr>
        <p:grpSpPr>
          <a:xfrm>
            <a:off x="-458183" y="-610130"/>
            <a:ext cx="6485799" cy="1736855"/>
            <a:chOff x="-414283" y="-551605"/>
            <a:chExt cx="6485799" cy="1736855"/>
          </a:xfrm>
        </p:grpSpPr>
        <p:sp>
          <p:nvSpPr>
            <p:cNvPr id="143" name="Google Shape;143;p9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9"/>
          <p:cNvGrpSpPr/>
          <p:nvPr/>
        </p:nvGrpSpPr>
        <p:grpSpPr>
          <a:xfrm>
            <a:off x="519449" y="4052774"/>
            <a:ext cx="989357" cy="551218"/>
            <a:chOff x="5311749" y="1950824"/>
            <a:chExt cx="989357" cy="551218"/>
          </a:xfrm>
        </p:grpSpPr>
        <p:sp>
          <p:nvSpPr>
            <p:cNvPr id="146" name="Google Shape;146;p9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9"/>
          <p:cNvGrpSpPr/>
          <p:nvPr/>
        </p:nvGrpSpPr>
        <p:grpSpPr>
          <a:xfrm>
            <a:off x="8042986" y="1189090"/>
            <a:ext cx="387787" cy="526784"/>
            <a:chOff x="4950911" y="1162840"/>
            <a:chExt cx="387787" cy="526784"/>
          </a:xfrm>
        </p:grpSpPr>
        <p:sp>
          <p:nvSpPr>
            <p:cNvPr id="160" name="Google Shape;160;p9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1424400" y="1189100"/>
            <a:ext cx="6241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ubTitle" idx="1"/>
          </p:nvPr>
        </p:nvSpPr>
        <p:spPr>
          <a:xfrm>
            <a:off x="1424400" y="3153500"/>
            <a:ext cx="629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180" y="3545694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8"/>
          <p:cNvGrpSpPr/>
          <p:nvPr/>
        </p:nvGrpSpPr>
        <p:grpSpPr>
          <a:xfrm>
            <a:off x="4072844" y="-296749"/>
            <a:ext cx="5733472" cy="4671804"/>
            <a:chOff x="3211209" y="3867505"/>
            <a:chExt cx="5278468" cy="1727163"/>
          </a:xfrm>
        </p:grpSpPr>
        <p:sp>
          <p:nvSpPr>
            <p:cNvPr id="281" name="Google Shape;281;p18"/>
            <p:cNvSpPr/>
            <p:nvPr/>
          </p:nvSpPr>
          <p:spPr>
            <a:xfrm rot="10536644">
              <a:off x="3238817" y="4609229"/>
              <a:ext cx="3464192" cy="854131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4421863" y="3867505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720000" y="1137125"/>
            <a:ext cx="2785500" cy="18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8"/>
          <p:cNvSpPr>
            <a:spLocks noGrp="1"/>
          </p:cNvSpPr>
          <p:nvPr>
            <p:ph type="pic" idx="2"/>
          </p:nvPr>
        </p:nvSpPr>
        <p:spPr>
          <a:xfrm>
            <a:off x="4314000" y="690300"/>
            <a:ext cx="3711300" cy="3762900"/>
          </a:xfrm>
          <a:prstGeom prst="ellipse">
            <a:avLst/>
          </a:prstGeom>
          <a:noFill/>
          <a:ln>
            <a:noFill/>
          </a:ln>
          <a:effectLst>
            <a:outerShdw blurRad="57150" dist="952500" dir="13860000" algn="bl" rotWithShape="0">
              <a:schemeClr val="lt1">
                <a:alpha val="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2"/>
          <p:cNvSpPr/>
          <p:nvPr/>
        </p:nvSpPr>
        <p:spPr>
          <a:xfrm rot="9332881">
            <a:off x="-699716" y="-504877"/>
            <a:ext cx="3185000" cy="1403006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"/>
          <p:cNvSpPr/>
          <p:nvPr/>
        </p:nvSpPr>
        <p:spPr>
          <a:xfrm rot="-1097291">
            <a:off x="-1988472" y="-456067"/>
            <a:ext cx="6485866" cy="862389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subTitle" idx="1"/>
          </p:nvPr>
        </p:nvSpPr>
        <p:spPr>
          <a:xfrm>
            <a:off x="4897200" y="3207075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subTitle" idx="2"/>
          </p:nvPr>
        </p:nvSpPr>
        <p:spPr>
          <a:xfrm>
            <a:off x="1594200" y="3207075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subTitle" idx="3"/>
          </p:nvPr>
        </p:nvSpPr>
        <p:spPr>
          <a:xfrm>
            <a:off x="1594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subTitle" idx="4"/>
          </p:nvPr>
        </p:nvSpPr>
        <p:spPr>
          <a:xfrm>
            <a:off x="4897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37626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subTitle" idx="2"/>
          </p:nvPr>
        </p:nvSpPr>
        <p:spPr>
          <a:xfrm>
            <a:off x="3484347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3"/>
          </p:nvPr>
        </p:nvSpPr>
        <p:spPr>
          <a:xfrm>
            <a:off x="6031074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subTitle" idx="4"/>
          </p:nvPr>
        </p:nvSpPr>
        <p:spPr>
          <a:xfrm>
            <a:off x="937625" y="29133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5"/>
          </p:nvPr>
        </p:nvSpPr>
        <p:spPr>
          <a:xfrm>
            <a:off x="3484350" y="29133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subTitle" idx="6"/>
          </p:nvPr>
        </p:nvSpPr>
        <p:spPr>
          <a:xfrm>
            <a:off x="6031075" y="29133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24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 rot="-9332874" flipH="1">
            <a:off x="6370702" y="-887553"/>
            <a:ext cx="3185003" cy="1403007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 rot="1097317" flipH="1">
            <a:off x="4283248" y="-746550"/>
            <a:ext cx="6485926" cy="862397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/>
          <p:nvPr/>
        </p:nvSpPr>
        <p:spPr>
          <a:xfrm>
            <a:off x="136" y="3643774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136" y="-1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rot="-10018840" flipH="1">
            <a:off x="6520183" y="-608959"/>
            <a:ext cx="3184985" cy="1403012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-10663314">
            <a:off x="-1159264" y="4634741"/>
            <a:ext cx="6485961" cy="862402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4" r:id="rId6"/>
    <p:sldLayoutId id="2147483668" r:id="rId7"/>
    <p:sldLayoutId id="2147483670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>
            <a:spLocks noGrp="1"/>
          </p:cNvSpPr>
          <p:nvPr>
            <p:ph type="ctrTitle"/>
          </p:nvPr>
        </p:nvSpPr>
        <p:spPr>
          <a:xfrm>
            <a:off x="683325" y="1704725"/>
            <a:ext cx="7777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imprimanta BRAILLE</a:t>
            </a:r>
            <a:endParaRPr dirty="0"/>
          </a:p>
        </p:txBody>
      </p:sp>
      <p:sp>
        <p:nvSpPr>
          <p:cNvPr id="523" name="Google Shape;523;p38"/>
          <p:cNvSpPr txBox="1">
            <a:spLocks noGrp="1"/>
          </p:cNvSpPr>
          <p:nvPr>
            <p:ph type="subTitle" idx="1"/>
          </p:nvPr>
        </p:nvSpPr>
        <p:spPr>
          <a:xfrm>
            <a:off x="683325" y="3184450"/>
            <a:ext cx="777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printare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cei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endParaRPr dirty="0"/>
          </a:p>
        </p:txBody>
      </p:sp>
      <p:grpSp>
        <p:nvGrpSpPr>
          <p:cNvPr id="524" name="Google Shape;524;p38"/>
          <p:cNvGrpSpPr/>
          <p:nvPr/>
        </p:nvGrpSpPr>
        <p:grpSpPr>
          <a:xfrm rot="1187506" flipH="1">
            <a:off x="7316723" y="1028939"/>
            <a:ext cx="634426" cy="510274"/>
            <a:chOff x="5296535" y="294267"/>
            <a:chExt cx="805166" cy="647601"/>
          </a:xfrm>
        </p:grpSpPr>
        <p:sp>
          <p:nvSpPr>
            <p:cNvPr id="525" name="Google Shape;525;p38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79834" y="27506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Principalele</a:t>
            </a:r>
            <a:r>
              <a:rPr lang="en-US" sz="1600" dirty="0"/>
              <a:t> </a:t>
            </a:r>
            <a:r>
              <a:rPr lang="en-US" sz="1600" dirty="0" err="1"/>
              <a:t>componente</a:t>
            </a:r>
            <a:r>
              <a:rPr lang="en-US" sz="1600" dirty="0"/>
              <a:t> hardware sunt </a:t>
            </a:r>
            <a:r>
              <a:rPr lang="en-US" sz="1600" dirty="0" err="1"/>
              <a:t>interconectate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forma </a:t>
            </a:r>
            <a:r>
              <a:rPr lang="en-US" sz="1600" dirty="0" err="1"/>
              <a:t>sistemul</a:t>
            </a:r>
            <a:r>
              <a:rPr lang="en-US" sz="1600" dirty="0"/>
              <a:t> </a:t>
            </a:r>
            <a:r>
              <a:rPr lang="en-US" sz="1600" dirty="0" err="1"/>
              <a:t>imprimantei</a:t>
            </a:r>
            <a:r>
              <a:rPr lang="en-US" sz="1600" dirty="0"/>
              <a:t> Braille. Arduino Mega </a:t>
            </a:r>
            <a:r>
              <a:rPr lang="en-US" sz="1600" dirty="0" err="1"/>
              <a:t>acționează</a:t>
            </a:r>
            <a:r>
              <a:rPr lang="en-US" sz="1600" dirty="0"/>
              <a:t> ca </a:t>
            </a:r>
            <a:r>
              <a:rPr lang="en-US" sz="1600" dirty="0" err="1"/>
              <a:t>unitate</a:t>
            </a:r>
            <a:r>
              <a:rPr lang="en-US" sz="1600" dirty="0"/>
              <a:t> </a:t>
            </a:r>
            <a:r>
              <a:rPr lang="en-US" sz="1600" dirty="0" err="1"/>
              <a:t>centrală</a:t>
            </a:r>
            <a:r>
              <a:rPr lang="en-US" sz="1600" dirty="0"/>
              <a:t> de control, care </a:t>
            </a:r>
            <a:r>
              <a:rPr lang="en-US" sz="1600" dirty="0" err="1"/>
              <a:t>comunică</a:t>
            </a:r>
            <a:r>
              <a:rPr lang="en-US" sz="1600" dirty="0"/>
              <a:t> cu </a:t>
            </a:r>
            <a:r>
              <a:rPr lang="en-US" sz="1600" dirty="0" err="1"/>
              <a:t>celelalte</a:t>
            </a:r>
            <a:r>
              <a:rPr lang="en-US" sz="1600" dirty="0"/>
              <a:t> </a:t>
            </a:r>
            <a:r>
              <a:rPr lang="en-US" sz="1600" dirty="0" err="1"/>
              <a:t>componente</a:t>
            </a:r>
            <a:r>
              <a:rPr lang="en-US" sz="1600" dirty="0"/>
              <a:t> hardware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coordona</a:t>
            </a:r>
            <a:r>
              <a:rPr lang="en-US" sz="1600" dirty="0"/>
              <a:t> </a:t>
            </a:r>
            <a:r>
              <a:rPr lang="en-US" sz="1600" dirty="0" err="1"/>
              <a:t>operațiile</a:t>
            </a:r>
            <a:r>
              <a:rPr lang="en-US" sz="1600" dirty="0"/>
              <a:t> de </a:t>
            </a:r>
            <a:r>
              <a:rPr lang="en-US" sz="1600" dirty="0" err="1"/>
              <a:t>citire</a:t>
            </a:r>
            <a:r>
              <a:rPr lang="en-US" sz="1600" dirty="0"/>
              <a:t>, </a:t>
            </a:r>
            <a:r>
              <a:rPr lang="en-US" sz="1600" dirty="0" err="1"/>
              <a:t>procesare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printare</a:t>
            </a:r>
            <a:r>
              <a:rPr lang="en-US" sz="1600" dirty="0"/>
              <a:t> a </a:t>
            </a:r>
            <a:r>
              <a:rPr lang="en-US" sz="1600" dirty="0" err="1"/>
              <a:t>textului</a:t>
            </a:r>
            <a:r>
              <a:rPr lang="en-US" sz="1600" dirty="0"/>
              <a:t> Braille.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Integrarea</a:t>
            </a:r>
            <a:r>
              <a:rPr lang="en-US" sz="1600" dirty="0"/>
              <a:t> </a:t>
            </a:r>
            <a:r>
              <a:rPr lang="en-US" sz="1600" dirty="0" err="1"/>
              <a:t>corectă</a:t>
            </a:r>
            <a:r>
              <a:rPr lang="en-US" sz="1600" dirty="0"/>
              <a:t> a </a:t>
            </a:r>
            <a:r>
              <a:rPr lang="en-US" sz="1600" dirty="0" err="1"/>
              <a:t>componentelor</a:t>
            </a:r>
            <a:r>
              <a:rPr lang="en-US" sz="1600" dirty="0"/>
              <a:t> hardware cu software-</a:t>
            </a:r>
            <a:r>
              <a:rPr lang="en-US" sz="1600" dirty="0" err="1"/>
              <a:t>ul</a:t>
            </a:r>
            <a:r>
              <a:rPr lang="en-US" sz="1600" dirty="0"/>
              <a:t>  Arduino IDE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esențială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funcționarea</a:t>
            </a:r>
            <a:r>
              <a:rPr lang="en-US" sz="1600" dirty="0"/>
              <a:t> </a:t>
            </a:r>
            <a:r>
              <a:rPr lang="en-US" sz="1600" dirty="0" err="1"/>
              <a:t>corectă</a:t>
            </a:r>
            <a:r>
              <a:rPr lang="en-US" sz="1600" dirty="0"/>
              <a:t> a </a:t>
            </a:r>
            <a:r>
              <a:rPr lang="en-US" sz="1600" dirty="0" err="1"/>
              <a:t>sistemului</a:t>
            </a:r>
            <a:r>
              <a:rPr lang="en-US" sz="1600" dirty="0"/>
              <a:t>. </a:t>
            </a:r>
            <a:r>
              <a:rPr lang="en-US" sz="1600" dirty="0" err="1"/>
              <a:t>Acest</a:t>
            </a:r>
            <a:r>
              <a:rPr lang="en-US" sz="1600" dirty="0"/>
              <a:t> </a:t>
            </a:r>
            <a:r>
              <a:rPr lang="en-US" sz="1600" dirty="0" err="1"/>
              <a:t>lucru</a:t>
            </a:r>
            <a:r>
              <a:rPr lang="en-US" sz="1600" dirty="0"/>
              <a:t> </a:t>
            </a:r>
            <a:r>
              <a:rPr lang="en-US" sz="1600" dirty="0" err="1"/>
              <a:t>implică</a:t>
            </a:r>
            <a:r>
              <a:rPr lang="en-US" sz="1600" dirty="0"/>
              <a:t> </a:t>
            </a:r>
            <a:r>
              <a:rPr lang="en-US" sz="1600" dirty="0" err="1"/>
              <a:t>transmiterea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recepția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</a:t>
            </a:r>
            <a:r>
              <a:rPr lang="en-US" sz="1600" dirty="0" err="1"/>
              <a:t>modulele</a:t>
            </a:r>
            <a:r>
              <a:rPr lang="en-US" sz="1600" dirty="0"/>
              <a:t> software </a:t>
            </a:r>
            <a:r>
              <a:rPr lang="en-US" sz="1600" dirty="0" err="1"/>
              <a:t>exprimate</a:t>
            </a:r>
            <a:r>
              <a:rPr lang="en-US" sz="1600" dirty="0"/>
              <a:t> print </a:t>
            </a:r>
            <a:r>
              <a:rPr lang="en-US" sz="1600" dirty="0" err="1"/>
              <a:t>biblioteci</a:t>
            </a:r>
            <a:r>
              <a:rPr lang="en-US" sz="1600" dirty="0"/>
              <a:t> </a:t>
            </a:r>
            <a:r>
              <a:rPr lang="en-US" sz="1600" dirty="0" err="1"/>
              <a:t>digitale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controlul</a:t>
            </a:r>
            <a:r>
              <a:rPr lang="en-US" sz="1600" dirty="0"/>
              <a:t> </a:t>
            </a:r>
            <a:r>
              <a:rPr lang="en-US" sz="1600" dirty="0" err="1"/>
              <a:t>componentelor</a:t>
            </a:r>
            <a:r>
              <a:rPr lang="en-US" sz="1600" dirty="0"/>
              <a:t> hardware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efectua</a:t>
            </a:r>
            <a:r>
              <a:rPr lang="en-US" sz="1600" dirty="0"/>
              <a:t> </a:t>
            </a:r>
            <a:r>
              <a:rPr lang="en-US" sz="1600" dirty="0" err="1"/>
              <a:t>operațiile</a:t>
            </a:r>
            <a:r>
              <a:rPr lang="en-US" sz="1600" dirty="0"/>
              <a:t> </a:t>
            </a:r>
            <a:r>
              <a:rPr lang="en-US" sz="1600" dirty="0" err="1"/>
              <a:t>necesare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printarea</a:t>
            </a:r>
            <a:r>
              <a:rPr lang="en-US" sz="1600" dirty="0"/>
              <a:t> </a:t>
            </a:r>
            <a:r>
              <a:rPr lang="en-US" sz="1600" dirty="0" err="1"/>
              <a:t>textului</a:t>
            </a:r>
            <a:r>
              <a:rPr lang="en-US" sz="1600" dirty="0"/>
              <a:t> Braille pe </a:t>
            </a:r>
            <a:r>
              <a:rPr lang="en-US" sz="1600" dirty="0" err="1"/>
              <a:t>hârtie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387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1737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sistemului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" name="Google Shape;643;p40">
            <a:extLst>
              <a:ext uri="{FF2B5EF4-FFF2-40B4-BE49-F238E27FC236}">
                <a16:creationId xmlns:a16="http://schemas.microsoft.com/office/drawing/2014/main" id="{A1178937-B1F0-BD03-DFD0-A957DA216F06}"/>
              </a:ext>
            </a:extLst>
          </p:cNvPr>
          <p:cNvGrpSpPr/>
          <p:nvPr/>
        </p:nvGrpSpPr>
        <p:grpSpPr>
          <a:xfrm>
            <a:off x="7223760" y="1635519"/>
            <a:ext cx="929016" cy="672287"/>
            <a:chOff x="5041732" y="2962263"/>
            <a:chExt cx="506223" cy="377024"/>
          </a:xfrm>
          <a:solidFill>
            <a:schemeClr val="accent2"/>
          </a:solidFill>
        </p:grpSpPr>
        <p:sp>
          <p:nvSpPr>
            <p:cNvPr id="12" name="Google Shape;644;p40">
              <a:extLst>
                <a:ext uri="{FF2B5EF4-FFF2-40B4-BE49-F238E27FC236}">
                  <a16:creationId xmlns:a16="http://schemas.microsoft.com/office/drawing/2014/main" id="{3A550D76-C4EF-B2C2-2627-828FB1AE72C1}"/>
                </a:ext>
              </a:extLst>
            </p:cNvPr>
            <p:cNvSpPr/>
            <p:nvPr/>
          </p:nvSpPr>
          <p:spPr>
            <a:xfrm>
              <a:off x="532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5;p40">
              <a:extLst>
                <a:ext uri="{FF2B5EF4-FFF2-40B4-BE49-F238E27FC236}">
                  <a16:creationId xmlns:a16="http://schemas.microsoft.com/office/drawing/2014/main" id="{4B7888CD-4A46-4B78-9654-416F99D7BAF3}"/>
                </a:ext>
              </a:extLst>
            </p:cNvPr>
            <p:cNvSpPr/>
            <p:nvPr/>
          </p:nvSpPr>
          <p:spPr>
            <a:xfrm>
              <a:off x="517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6;p40">
              <a:extLst>
                <a:ext uri="{FF2B5EF4-FFF2-40B4-BE49-F238E27FC236}">
                  <a16:creationId xmlns:a16="http://schemas.microsoft.com/office/drawing/2014/main" id="{CF9C0BD5-36EC-4CD0-AF78-F02375A791F0}"/>
                </a:ext>
              </a:extLst>
            </p:cNvPr>
            <p:cNvSpPr/>
            <p:nvPr/>
          </p:nvSpPr>
          <p:spPr>
            <a:xfrm>
              <a:off x="517343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7;p40">
              <a:extLst>
                <a:ext uri="{FF2B5EF4-FFF2-40B4-BE49-F238E27FC236}">
                  <a16:creationId xmlns:a16="http://schemas.microsoft.com/office/drawing/2014/main" id="{93DB827B-8EBB-CEE6-0E70-F4FE3BA3401C}"/>
                </a:ext>
              </a:extLst>
            </p:cNvPr>
            <p:cNvSpPr/>
            <p:nvPr/>
          </p:nvSpPr>
          <p:spPr>
            <a:xfrm>
              <a:off x="51734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8;p40">
              <a:extLst>
                <a:ext uri="{FF2B5EF4-FFF2-40B4-BE49-F238E27FC236}">
                  <a16:creationId xmlns:a16="http://schemas.microsoft.com/office/drawing/2014/main" id="{13844BC6-C445-2B3F-E956-A3F04D8D26F0}"/>
                </a:ext>
              </a:extLst>
            </p:cNvPr>
            <p:cNvSpPr/>
            <p:nvPr/>
          </p:nvSpPr>
          <p:spPr>
            <a:xfrm>
              <a:off x="50417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9;p40">
              <a:extLst>
                <a:ext uri="{FF2B5EF4-FFF2-40B4-BE49-F238E27FC236}">
                  <a16:creationId xmlns:a16="http://schemas.microsoft.com/office/drawing/2014/main" id="{B5359082-938A-1CD2-C97A-22948E90349B}"/>
                </a:ext>
              </a:extLst>
            </p:cNvPr>
            <p:cNvSpPr/>
            <p:nvPr/>
          </p:nvSpPr>
          <p:spPr>
            <a:xfrm>
              <a:off x="544780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31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</a:t>
            </a:r>
            <a:endParaRPr dirty="0"/>
          </a:p>
        </p:txBody>
      </p:sp>
      <p:sp>
        <p:nvSpPr>
          <p:cNvPr id="827" name="Google Shape;827;p46"/>
          <p:cNvSpPr txBox="1">
            <a:spLocks noGrp="1"/>
          </p:cNvSpPr>
          <p:nvPr>
            <p:ph type="subTitle" idx="4"/>
          </p:nvPr>
        </p:nvSpPr>
        <p:spPr>
          <a:xfrm>
            <a:off x="0" y="3004854"/>
            <a:ext cx="239292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motoare pas cu pas</a:t>
            </a:r>
            <a:endParaRPr dirty="0"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5"/>
          </p:nvPr>
        </p:nvSpPr>
        <p:spPr>
          <a:xfrm>
            <a:off x="2654673" y="300481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LCD 16x2</a:t>
            </a:r>
            <a:endParaRPr dirty="0"/>
          </a:p>
        </p:txBody>
      </p:sp>
      <p:sp>
        <p:nvSpPr>
          <p:cNvPr id="829" name="Google Shape;829;p46"/>
          <p:cNvSpPr txBox="1">
            <a:spLocks noGrp="1"/>
          </p:cNvSpPr>
          <p:nvPr>
            <p:ph type="subTitle" idx="6"/>
          </p:nvPr>
        </p:nvSpPr>
        <p:spPr>
          <a:xfrm>
            <a:off x="4860210" y="304202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tAstatura 4x4</a:t>
            </a:r>
            <a:endParaRPr dirty="0"/>
          </a:p>
        </p:txBody>
      </p:sp>
      <p:sp>
        <p:nvSpPr>
          <p:cNvPr id="11" name="Google Shape;829;p46">
            <a:extLst>
              <a:ext uri="{FF2B5EF4-FFF2-40B4-BE49-F238E27FC236}">
                <a16:creationId xmlns:a16="http://schemas.microsoft.com/office/drawing/2014/main" id="{384F4ACE-EF22-6C53-9DD9-926A367289F5}"/>
              </a:ext>
            </a:extLst>
          </p:cNvPr>
          <p:cNvSpPr txBox="1">
            <a:spLocks/>
          </p:cNvSpPr>
          <p:nvPr/>
        </p:nvSpPr>
        <p:spPr>
          <a:xfrm>
            <a:off x="7134773" y="3042029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electromagnet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93D6C-06BF-5402-E49F-A281AC7C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4" y="1470203"/>
            <a:ext cx="1992835" cy="1534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20D07-D8B9-6F24-936A-97A8EDAA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83" y="1465813"/>
            <a:ext cx="1575454" cy="1575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A973FB-D634-2385-FE2B-7EF79765C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425" y="1465812"/>
            <a:ext cx="1180237" cy="1564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A5EB7-197E-C180-7BEA-6BD72EA30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921" y="1465812"/>
            <a:ext cx="1539004" cy="15390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79834" y="27506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Hardware</a:t>
            </a:r>
            <a:r>
              <a:rPr lang="en-US" dirty="0"/>
              <a:t> - "</a:t>
            </a:r>
            <a:r>
              <a:rPr lang="en-US" dirty="0" err="1"/>
              <a:t>Componentele</a:t>
            </a:r>
            <a:r>
              <a:rPr lang="en-US" dirty="0"/>
              <a:t> Hardware </a:t>
            </a:r>
            <a:r>
              <a:rPr lang="en-US" dirty="0" err="1"/>
              <a:t>Principale</a:t>
            </a:r>
            <a:r>
              <a:rPr lang="en-US" dirty="0"/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hardware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 </a:t>
            </a:r>
            <a:r>
              <a:rPr lang="en-US" dirty="0" err="1"/>
              <a:t>includ</a:t>
            </a:r>
            <a:r>
              <a:rPr lang="en-US" dirty="0"/>
              <a:t> Arduino Mega ca </a:t>
            </a:r>
            <a:r>
              <a:rPr lang="en-US" dirty="0" err="1"/>
              <a:t>platformă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, </a:t>
            </a:r>
            <a:r>
              <a:rPr lang="en-US" dirty="0" err="1"/>
              <a:t>motoare</a:t>
            </a:r>
            <a:r>
              <a:rPr lang="en-US" dirty="0"/>
              <a:t> stepper 28BYJ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mișcării</a:t>
            </a:r>
            <a:r>
              <a:rPr lang="en-US" dirty="0"/>
              <a:t>, </a:t>
            </a:r>
            <a:r>
              <a:rPr lang="en-US" dirty="0" err="1"/>
              <a:t>tastatură</a:t>
            </a:r>
            <a:r>
              <a:rPr lang="en-US" dirty="0"/>
              <a:t> 4x4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, LCD 16x2 cu </a:t>
            </a:r>
            <a:r>
              <a:rPr lang="en-US" dirty="0" err="1"/>
              <a:t>interfata</a:t>
            </a:r>
            <a:r>
              <a:rPr lang="en-US" dirty="0"/>
              <a:t> I2C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afișarea</a:t>
            </a:r>
            <a:r>
              <a:rPr lang="en-US" dirty="0"/>
              <a:t> </a:t>
            </a:r>
            <a:r>
              <a:rPr lang="en-US" dirty="0" err="1"/>
              <a:t>informațiilor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un electromagnet </a:t>
            </a:r>
            <a:r>
              <a:rPr lang="en-US" dirty="0" err="1"/>
              <a:t>controlat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releu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funcționalitatea</a:t>
            </a:r>
            <a:r>
              <a:rPr lang="en-US" dirty="0"/>
              <a:t> de </a:t>
            </a:r>
            <a:r>
              <a:rPr lang="en-US" dirty="0" err="1"/>
              <a:t>printare</a:t>
            </a:r>
            <a:r>
              <a:rPr lang="en-US" dirty="0"/>
              <a:t> Braille.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Software</a:t>
            </a:r>
            <a:r>
              <a:rPr lang="en-US" dirty="0"/>
              <a:t> - "</a:t>
            </a:r>
            <a:r>
              <a:rPr lang="en-US" dirty="0" err="1"/>
              <a:t>Platforma</a:t>
            </a:r>
            <a:r>
              <a:rPr lang="en-US" dirty="0"/>
              <a:t> Software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Limbajul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dezvoltat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Arduino IDE, un </a:t>
            </a:r>
            <a:r>
              <a:rPr lang="en-US" dirty="0" err="1"/>
              <a:t>mediu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pe </a:t>
            </a:r>
            <a:r>
              <a:rPr lang="en-US" dirty="0" err="1"/>
              <a:t>limbajul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C/C++.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un </a:t>
            </a:r>
            <a:r>
              <a:rPr lang="en-US" dirty="0" err="1"/>
              <a:t>mediu</a:t>
            </a:r>
            <a:r>
              <a:rPr lang="en-US" dirty="0"/>
              <a:t> familiar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accesibil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aplicațiilor</a:t>
            </a:r>
            <a:r>
              <a:rPr lang="en-US" dirty="0"/>
              <a:t> embedded, </a:t>
            </a:r>
            <a:r>
              <a:rPr lang="en-US" dirty="0" err="1"/>
              <a:t>facilitând</a:t>
            </a:r>
            <a:r>
              <a:rPr lang="en-US" dirty="0"/>
              <a:t> </a:t>
            </a:r>
            <a:r>
              <a:rPr lang="en-US" dirty="0" err="1"/>
              <a:t>integrarea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programarea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hardware </a:t>
            </a:r>
            <a:r>
              <a:rPr lang="en-US" dirty="0" err="1"/>
              <a:t>folosite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/>
              <a:t>Comunicații</a:t>
            </a:r>
            <a:r>
              <a:rPr lang="en-US" dirty="0"/>
              <a:t> - "</a:t>
            </a:r>
            <a:r>
              <a:rPr lang="en-US" dirty="0" err="1"/>
              <a:t>Interfața</a:t>
            </a:r>
            <a:r>
              <a:rPr lang="en-US" dirty="0"/>
              <a:t> de </a:t>
            </a:r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Serială</a:t>
            </a:r>
            <a:r>
              <a:rPr lang="en-US" dirty="0"/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Arduino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calculatorul</a:t>
            </a:r>
            <a:r>
              <a:rPr lang="en-US" dirty="0"/>
              <a:t> </a:t>
            </a:r>
            <a:r>
              <a:rPr lang="en-US" dirty="0" err="1"/>
              <a:t>gazdă</a:t>
            </a:r>
            <a:r>
              <a:rPr lang="en-US" dirty="0"/>
              <a:t>, 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interfața</a:t>
            </a:r>
            <a:r>
              <a:rPr lang="en-US" dirty="0"/>
              <a:t> </a:t>
            </a:r>
            <a:r>
              <a:rPr lang="en-US" dirty="0" err="1"/>
              <a:t>serială</a:t>
            </a:r>
            <a:r>
              <a:rPr lang="en-US" dirty="0"/>
              <a:t>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transferul</a:t>
            </a:r>
            <a:r>
              <a:rPr lang="en-US" dirty="0"/>
              <a:t> de date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dispozitivele</a:t>
            </a:r>
            <a:r>
              <a:rPr lang="en-US" dirty="0"/>
              <a:t> hardware </a:t>
            </a:r>
            <a:r>
              <a:rPr lang="en-US" dirty="0" err="1"/>
              <a:t>și</a:t>
            </a:r>
            <a:r>
              <a:rPr lang="en-US" dirty="0"/>
              <a:t> software, </a:t>
            </a:r>
            <a:r>
              <a:rPr lang="en-US" dirty="0" err="1"/>
              <a:t>inclusiv</a:t>
            </a:r>
            <a:r>
              <a:rPr lang="en-US" dirty="0"/>
              <a:t> </a:t>
            </a:r>
            <a:r>
              <a:rPr lang="en-US" dirty="0" err="1"/>
              <a:t>trimiterea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primirea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 de la Serial Monitor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printare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Mixt</a:t>
            </a:r>
            <a:r>
              <a:rPr lang="en-US" dirty="0"/>
              <a:t> - "</a:t>
            </a:r>
            <a:r>
              <a:rPr lang="en-US" dirty="0" err="1"/>
              <a:t>Integrarea</a:t>
            </a:r>
            <a:r>
              <a:rPr lang="en-US" dirty="0"/>
              <a:t> Hardware-Software"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Integrarea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hardware cu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esențială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funcționarea</a:t>
            </a:r>
            <a:r>
              <a:rPr lang="en-US" dirty="0"/>
              <a:t> </a:t>
            </a:r>
            <a:r>
              <a:rPr lang="en-US" dirty="0" err="1"/>
              <a:t>corectă</a:t>
            </a:r>
            <a:r>
              <a:rPr lang="en-US" dirty="0"/>
              <a:t> a </a:t>
            </a:r>
            <a:r>
              <a:rPr lang="en-US" dirty="0" err="1"/>
              <a:t>proiectului</a:t>
            </a:r>
            <a:r>
              <a:rPr lang="en-US" dirty="0"/>
              <a:t>.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implică</a:t>
            </a:r>
            <a:r>
              <a:rPr lang="en-US" dirty="0"/>
              <a:t> </a:t>
            </a:r>
            <a:r>
              <a:rPr lang="en-US" dirty="0" err="1"/>
              <a:t>programarea</a:t>
            </a:r>
            <a:r>
              <a:rPr lang="en-US" dirty="0"/>
              <a:t> </a:t>
            </a:r>
            <a:r>
              <a:rPr lang="en-US" dirty="0" err="1"/>
              <a:t>motoarelor</a:t>
            </a:r>
            <a:r>
              <a:rPr lang="en-US" dirty="0"/>
              <a:t> stepper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mișcării</a:t>
            </a:r>
            <a:r>
              <a:rPr lang="en-US" dirty="0"/>
              <a:t>,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tastaturii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introducerea</a:t>
            </a:r>
            <a:r>
              <a:rPr lang="en-US" dirty="0"/>
              <a:t> </a:t>
            </a:r>
            <a:r>
              <a:rPr lang="en-US" dirty="0" err="1"/>
              <a:t>textului</a:t>
            </a:r>
            <a:r>
              <a:rPr lang="en-US" dirty="0"/>
              <a:t>, </a:t>
            </a:r>
            <a:r>
              <a:rPr lang="en-US" dirty="0" err="1"/>
              <a:t>afișarea</a:t>
            </a:r>
            <a:r>
              <a:rPr lang="en-US" dirty="0"/>
              <a:t> </a:t>
            </a:r>
            <a:r>
              <a:rPr lang="en-US" dirty="0" err="1"/>
              <a:t>informațiilor</a:t>
            </a:r>
            <a:r>
              <a:rPr lang="en-US" dirty="0"/>
              <a:t> pe LCD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electromagnetului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printare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55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17219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Scenarii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671" name="Google Shape;671;p42"/>
          <p:cNvGrpSpPr/>
          <p:nvPr/>
        </p:nvGrpSpPr>
        <p:grpSpPr>
          <a:xfrm>
            <a:off x="7397609" y="1635226"/>
            <a:ext cx="679277" cy="672870"/>
            <a:chOff x="7456130" y="178323"/>
            <a:chExt cx="1513877" cy="1499598"/>
          </a:xfrm>
        </p:grpSpPr>
        <p:sp>
          <p:nvSpPr>
            <p:cNvPr id="672" name="Google Shape;672;p42"/>
            <p:cNvSpPr/>
            <p:nvPr/>
          </p:nvSpPr>
          <p:spPr>
            <a:xfrm>
              <a:off x="857295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797826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7978267" y="729500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7978267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7456130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983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94702" y="69485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numCol="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u="sng" dirty="0" err="1"/>
              <a:t>Acasă</a:t>
            </a:r>
            <a:r>
              <a:rPr lang="en-US" dirty="0"/>
              <a:t> - "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Domestic"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Imprimanta</a:t>
            </a:r>
            <a:r>
              <a:rPr lang="en-US" dirty="0"/>
              <a:t> Braille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domestic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imprima</a:t>
            </a:r>
            <a:r>
              <a:rPr lang="en-US" dirty="0"/>
              <a:t> diverse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documente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rețete</a:t>
            </a:r>
            <a:r>
              <a:rPr lang="en-US" dirty="0"/>
              <a:t>, note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mesaje</a:t>
            </a:r>
            <a:r>
              <a:rPr lang="en-US" dirty="0"/>
              <a:t> </a:t>
            </a:r>
            <a:r>
              <a:rPr lang="en-US" dirty="0" err="1"/>
              <a:t>personale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formă</a:t>
            </a:r>
            <a:r>
              <a:rPr lang="en-US" dirty="0"/>
              <a:t> Braille.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funcționalitate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spori</a:t>
            </a:r>
            <a:r>
              <a:rPr lang="en-US" dirty="0"/>
              <a:t> </a:t>
            </a:r>
            <a:r>
              <a:rPr lang="en-US" dirty="0" err="1"/>
              <a:t>autonomia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independența</a:t>
            </a:r>
            <a:r>
              <a:rPr lang="en-US" dirty="0"/>
              <a:t> </a:t>
            </a:r>
            <a:r>
              <a:rPr lang="en-US" dirty="0" err="1"/>
              <a:t>persoanelor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vieții</a:t>
            </a:r>
            <a:r>
              <a:rPr lang="en-US" dirty="0"/>
              <a:t> de zi cu zi.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/>
              <a:t>Educație</a:t>
            </a:r>
            <a:r>
              <a:rPr lang="en-US" dirty="0"/>
              <a:t> - "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</a:t>
            </a:r>
            <a:r>
              <a:rPr lang="en-US" dirty="0" err="1"/>
              <a:t>Educațional</a:t>
            </a:r>
            <a:r>
              <a:rPr lang="en-US" dirty="0"/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</a:t>
            </a:r>
            <a:r>
              <a:rPr lang="en-US" dirty="0" err="1"/>
              <a:t>educațional</a:t>
            </a:r>
            <a:r>
              <a:rPr lang="en-US" dirty="0"/>
              <a:t>, </a:t>
            </a:r>
            <a:r>
              <a:rPr lang="en-US" dirty="0" err="1"/>
              <a:t>imprimanta</a:t>
            </a:r>
            <a:r>
              <a:rPr lang="en-US" dirty="0"/>
              <a:t> Braille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imprima</a:t>
            </a:r>
            <a:r>
              <a:rPr lang="en-US" dirty="0"/>
              <a:t> </a:t>
            </a:r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didactice</a:t>
            </a:r>
            <a:r>
              <a:rPr lang="en-US" dirty="0"/>
              <a:t>, </a:t>
            </a:r>
            <a:r>
              <a:rPr lang="en-US" dirty="0" err="1"/>
              <a:t>cărți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teste </a:t>
            </a:r>
            <a:r>
              <a:rPr lang="en-US" dirty="0" err="1"/>
              <a:t>în</a:t>
            </a:r>
            <a:r>
              <a:rPr lang="en-US" dirty="0"/>
              <a:t> format Braille, </a:t>
            </a:r>
            <a:r>
              <a:rPr lang="en-US" dirty="0" err="1"/>
              <a:t>oferind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informație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educație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studenții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contribui</a:t>
            </a:r>
            <a:r>
              <a:rPr lang="en-US" dirty="0"/>
              <a:t> la </a:t>
            </a:r>
            <a:r>
              <a:rPr lang="en-US" dirty="0" err="1"/>
              <a:t>egalitatea</a:t>
            </a:r>
            <a:r>
              <a:rPr lang="en-US" dirty="0"/>
              <a:t> de </a:t>
            </a:r>
            <a:r>
              <a:rPr lang="en-US" dirty="0" err="1"/>
              <a:t>șanse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</a:t>
            </a:r>
            <a:r>
              <a:rPr lang="en-US" dirty="0" err="1"/>
              <a:t>educațional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/>
              <a:t>Birou</a:t>
            </a:r>
            <a:r>
              <a:rPr lang="en-US" dirty="0"/>
              <a:t> - "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"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, </a:t>
            </a:r>
            <a:r>
              <a:rPr lang="en-US" dirty="0" err="1"/>
              <a:t>imprimanta</a:t>
            </a:r>
            <a:r>
              <a:rPr lang="en-US" dirty="0"/>
              <a:t> Braille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utilizată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imprima</a:t>
            </a:r>
            <a:r>
              <a:rPr lang="en-US" dirty="0"/>
              <a:t> </a:t>
            </a:r>
            <a:r>
              <a:rPr lang="en-US" dirty="0" err="1"/>
              <a:t>documente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rapoarte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materiale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formă</a:t>
            </a:r>
            <a:r>
              <a:rPr lang="en-US" dirty="0"/>
              <a:t> Braille.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spori</a:t>
            </a:r>
            <a:r>
              <a:rPr lang="en-US" dirty="0"/>
              <a:t> </a:t>
            </a:r>
            <a:r>
              <a:rPr lang="en-US" dirty="0" err="1"/>
              <a:t>accesibilitatea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eficiența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mediul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persoanele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, </a:t>
            </a:r>
            <a:r>
              <a:rPr lang="en-US" dirty="0" err="1"/>
              <a:t>facilitând</a:t>
            </a:r>
            <a:r>
              <a:rPr lang="en-US" dirty="0"/>
              <a:t> </a:t>
            </a:r>
            <a:r>
              <a:rPr lang="en-US" dirty="0" err="1"/>
              <a:t>comunicarea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colaborarea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056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6" y="1971663"/>
            <a:ext cx="8013205" cy="26516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proiectului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agile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2" name="Google Shape;621;p40">
            <a:extLst>
              <a:ext uri="{FF2B5EF4-FFF2-40B4-BE49-F238E27FC236}">
                <a16:creationId xmlns:a16="http://schemas.microsoft.com/office/drawing/2014/main" id="{A8B25B41-964B-E5E8-3CA9-C9652722E498}"/>
              </a:ext>
            </a:extLst>
          </p:cNvPr>
          <p:cNvGrpSpPr/>
          <p:nvPr/>
        </p:nvGrpSpPr>
        <p:grpSpPr>
          <a:xfrm>
            <a:off x="7466976" y="1615539"/>
            <a:ext cx="685800" cy="712248"/>
            <a:chOff x="5041732" y="1378226"/>
            <a:chExt cx="381848" cy="378249"/>
          </a:xfrm>
          <a:solidFill>
            <a:schemeClr val="accent2"/>
          </a:solidFill>
        </p:grpSpPr>
        <p:sp>
          <p:nvSpPr>
            <p:cNvPr id="3" name="Google Shape;622;p40">
              <a:extLst>
                <a:ext uri="{FF2B5EF4-FFF2-40B4-BE49-F238E27FC236}">
                  <a16:creationId xmlns:a16="http://schemas.microsoft.com/office/drawing/2014/main" id="{06FFF6E3-F362-4182-2797-23098D409650}"/>
                </a:ext>
              </a:extLst>
            </p:cNvPr>
            <p:cNvSpPr/>
            <p:nvPr/>
          </p:nvSpPr>
          <p:spPr>
            <a:xfrm>
              <a:off x="532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" name="Google Shape;623;p40">
              <a:extLst>
                <a:ext uri="{FF2B5EF4-FFF2-40B4-BE49-F238E27FC236}">
                  <a16:creationId xmlns:a16="http://schemas.microsoft.com/office/drawing/2014/main" id="{61216B84-3621-CB05-7965-20CD182C56D4}"/>
                </a:ext>
              </a:extLst>
            </p:cNvPr>
            <p:cNvSpPr/>
            <p:nvPr/>
          </p:nvSpPr>
          <p:spPr>
            <a:xfrm>
              <a:off x="517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" name="Google Shape;624;p40">
              <a:extLst>
                <a:ext uri="{FF2B5EF4-FFF2-40B4-BE49-F238E27FC236}">
                  <a16:creationId xmlns:a16="http://schemas.microsoft.com/office/drawing/2014/main" id="{348A7AB4-5B85-A004-8E83-B6B76A6813BD}"/>
                </a:ext>
              </a:extLst>
            </p:cNvPr>
            <p:cNvSpPr/>
            <p:nvPr/>
          </p:nvSpPr>
          <p:spPr>
            <a:xfrm>
              <a:off x="517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" name="Google Shape;625;p40">
              <a:extLst>
                <a:ext uri="{FF2B5EF4-FFF2-40B4-BE49-F238E27FC236}">
                  <a16:creationId xmlns:a16="http://schemas.microsoft.com/office/drawing/2014/main" id="{F4A2D8CD-4B77-7033-9D0F-5A215045E9ED}"/>
                </a:ext>
              </a:extLst>
            </p:cNvPr>
            <p:cNvSpPr/>
            <p:nvPr/>
          </p:nvSpPr>
          <p:spPr>
            <a:xfrm>
              <a:off x="51734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" name="Google Shape;626;p40">
              <a:extLst>
                <a:ext uri="{FF2B5EF4-FFF2-40B4-BE49-F238E27FC236}">
                  <a16:creationId xmlns:a16="http://schemas.microsoft.com/office/drawing/2014/main" id="{393A4A1A-8BFC-58FE-0C10-B13A7F09E802}"/>
                </a:ext>
              </a:extLst>
            </p:cNvPr>
            <p:cNvSpPr/>
            <p:nvPr/>
          </p:nvSpPr>
          <p:spPr>
            <a:xfrm>
              <a:off x="50417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8" name="Google Shape;627;p40">
              <a:extLst>
                <a:ext uri="{FF2B5EF4-FFF2-40B4-BE49-F238E27FC236}">
                  <a16:creationId xmlns:a16="http://schemas.microsoft.com/office/drawing/2014/main" id="{9FE1F5A3-D704-BD59-6ADA-ABFD23FAE037}"/>
                </a:ext>
              </a:extLst>
            </p:cNvPr>
            <p:cNvSpPr/>
            <p:nvPr/>
          </p:nvSpPr>
          <p:spPr>
            <a:xfrm>
              <a:off x="532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  <p:extLst>
      <p:ext uri="{BB962C8B-B14F-4D97-AF65-F5344CB8AC3E}">
        <p14:creationId xmlns:p14="http://schemas.microsoft.com/office/powerpoint/2010/main" val="135283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94702" y="69485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u="sng" dirty="0"/>
              <a:t>Agile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abordare</a:t>
            </a:r>
            <a:r>
              <a:rPr lang="en-US" dirty="0"/>
              <a:t> </a:t>
            </a:r>
            <a:r>
              <a:rPr lang="en-US" dirty="0" err="1"/>
              <a:t>flexibilă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iterativă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dezvoltarea</a:t>
            </a:r>
            <a:r>
              <a:rPr lang="en-US" dirty="0"/>
              <a:t> </a:t>
            </a:r>
            <a:r>
              <a:rPr lang="en-US" dirty="0" err="1"/>
              <a:t>proiectelor</a:t>
            </a:r>
            <a:r>
              <a:rPr lang="en-US" dirty="0"/>
              <a:t>, care se </a:t>
            </a:r>
            <a:r>
              <a:rPr lang="en-US" dirty="0" err="1"/>
              <a:t>bazează</a:t>
            </a:r>
            <a:r>
              <a:rPr lang="en-US" dirty="0"/>
              <a:t> pe </a:t>
            </a:r>
            <a:r>
              <a:rPr lang="en-US" dirty="0" err="1"/>
              <a:t>colaborare</a:t>
            </a:r>
            <a:r>
              <a:rPr lang="en-US" dirty="0"/>
              <a:t>, </a:t>
            </a:r>
            <a:r>
              <a:rPr lang="en-US" dirty="0" err="1"/>
              <a:t>adaptabilitate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livrare</a:t>
            </a:r>
            <a:r>
              <a:rPr lang="en-US" dirty="0"/>
              <a:t> </a:t>
            </a:r>
            <a:r>
              <a:rPr lang="en-US" dirty="0" err="1"/>
              <a:t>incrementală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metodologie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echipei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răspundă</a:t>
            </a:r>
            <a:r>
              <a:rPr lang="en-US" dirty="0"/>
              <a:t> rapid la </a:t>
            </a:r>
            <a:r>
              <a:rPr lang="en-US" dirty="0" err="1"/>
              <a:t>schimbările</a:t>
            </a:r>
            <a:r>
              <a:rPr lang="en-US" dirty="0"/>
              <a:t> </a:t>
            </a:r>
            <a:r>
              <a:rPr lang="en-US" dirty="0" err="1"/>
              <a:t>cerințelor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livreze</a:t>
            </a:r>
            <a:r>
              <a:rPr lang="en-US" dirty="0"/>
              <a:t>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valoroase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eficient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utilizează</a:t>
            </a:r>
            <a:r>
              <a:rPr lang="en-US" dirty="0"/>
              <a:t> un Product Backlog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cerințele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funcționalitățile</a:t>
            </a:r>
            <a:r>
              <a:rPr lang="en-US" dirty="0"/>
              <a:t> </a:t>
            </a:r>
            <a:r>
              <a:rPr lang="en-US" dirty="0" err="1"/>
              <a:t>dorite</a:t>
            </a:r>
            <a:r>
              <a:rPr lang="en-US" dirty="0"/>
              <a:t> ale </a:t>
            </a:r>
            <a:r>
              <a:rPr lang="en-US" dirty="0" err="1"/>
              <a:t>sistemului</a:t>
            </a:r>
            <a:r>
              <a:rPr lang="en-US" dirty="0"/>
              <a:t>. </a:t>
            </a:r>
            <a:r>
              <a:rPr lang="en-US" dirty="0" err="1"/>
              <a:t>Acest</a:t>
            </a:r>
            <a:r>
              <a:rPr lang="en-US" dirty="0"/>
              <a:t> backlog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listă</a:t>
            </a:r>
            <a:r>
              <a:rPr lang="en-US" dirty="0"/>
              <a:t> </a:t>
            </a:r>
            <a:r>
              <a:rPr lang="en-US" dirty="0" err="1"/>
              <a:t>prioritizată</a:t>
            </a:r>
            <a:r>
              <a:rPr lang="en-US" dirty="0"/>
              <a:t> de </a:t>
            </a:r>
            <a:r>
              <a:rPr lang="en-US" dirty="0" err="1"/>
              <a:t>elemente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 care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implementate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proiectului</a:t>
            </a:r>
            <a:r>
              <a:rPr lang="en-US" dirty="0"/>
              <a:t>, </a:t>
            </a:r>
            <a:r>
              <a:rPr lang="en-US" dirty="0" err="1"/>
              <a:t>asigurându</a:t>
            </a:r>
            <a:r>
              <a:rPr lang="en-US" dirty="0"/>
              <a:t>-se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echipei</a:t>
            </a:r>
            <a:r>
              <a:rPr lang="en-US" dirty="0"/>
              <a:t> </a:t>
            </a:r>
            <a:r>
              <a:rPr lang="en-US" dirty="0" err="1"/>
              <a:t>îi</a:t>
            </a:r>
            <a:r>
              <a:rPr lang="en-US" dirty="0"/>
              <a:t> sunt </a:t>
            </a:r>
            <a:r>
              <a:rPr lang="en-US" dirty="0" err="1"/>
              <a:t>clarificate</a:t>
            </a:r>
            <a:r>
              <a:rPr lang="en-US" dirty="0"/>
              <a:t> </a:t>
            </a:r>
            <a:r>
              <a:rPr lang="en-US" dirty="0" err="1"/>
              <a:t>obiectivele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scopul</a:t>
            </a:r>
            <a:r>
              <a:rPr lang="en-US" dirty="0"/>
              <a:t> final al </a:t>
            </a:r>
            <a:r>
              <a:rPr lang="en-US" dirty="0" err="1"/>
              <a:t>proiectului</a:t>
            </a:r>
            <a:r>
              <a:rPr lang="en-US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Product Backlog-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împărțit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epice</a:t>
            </a:r>
            <a:r>
              <a:rPr lang="en-US" dirty="0"/>
              <a:t>, care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obiective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,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sprinturi</a:t>
            </a:r>
            <a:r>
              <a:rPr lang="en-US" dirty="0"/>
              <a:t>, care sunt </a:t>
            </a:r>
            <a:r>
              <a:rPr lang="en-US" dirty="0" err="1"/>
              <a:t>perioade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fixe (de </a:t>
            </a:r>
            <a:r>
              <a:rPr lang="en-US" dirty="0" err="1"/>
              <a:t>obicei</a:t>
            </a:r>
            <a:r>
              <a:rPr lang="en-US" dirty="0"/>
              <a:t> 1-4 </a:t>
            </a:r>
            <a:r>
              <a:rPr lang="en-US" dirty="0" err="1"/>
              <a:t>săptămâni</a:t>
            </a:r>
            <a:r>
              <a:rPr lang="en-US" dirty="0"/>
              <a:t>)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echipele</a:t>
            </a:r>
            <a:r>
              <a:rPr lang="en-US" dirty="0"/>
              <a:t> </a:t>
            </a:r>
            <a:r>
              <a:rPr lang="en-US" dirty="0" err="1"/>
              <a:t>lucrează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livra</a:t>
            </a:r>
            <a:r>
              <a:rPr lang="en-US" dirty="0"/>
              <a:t> un set de </a:t>
            </a:r>
            <a:r>
              <a:rPr lang="en-US" dirty="0" err="1"/>
              <a:t>funcționalități</a:t>
            </a:r>
            <a:r>
              <a:rPr lang="en-US" dirty="0"/>
              <a:t>. </a:t>
            </a:r>
            <a:r>
              <a:rPr lang="en-US" dirty="0" err="1"/>
              <a:t>Această</a:t>
            </a:r>
            <a:r>
              <a:rPr lang="en-US" dirty="0"/>
              <a:t> </a:t>
            </a:r>
            <a:r>
              <a:rPr lang="en-US" dirty="0" err="1"/>
              <a:t>abordare</a:t>
            </a:r>
            <a:r>
              <a:rPr lang="en-US" dirty="0"/>
              <a:t> </a:t>
            </a:r>
            <a:r>
              <a:rPr lang="en-US" dirty="0" err="1"/>
              <a:t>încurajează</a:t>
            </a:r>
            <a:r>
              <a:rPr lang="en-US" dirty="0"/>
              <a:t> </a:t>
            </a:r>
            <a:r>
              <a:rPr lang="en-US" dirty="0" err="1"/>
              <a:t>livrarea</a:t>
            </a:r>
            <a:r>
              <a:rPr lang="en-US" dirty="0"/>
              <a:t> </a:t>
            </a:r>
            <a:r>
              <a:rPr lang="en-US" dirty="0" err="1"/>
              <a:t>treptată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iterativă</a:t>
            </a:r>
            <a:r>
              <a:rPr lang="en-US" dirty="0"/>
              <a:t> a </a:t>
            </a:r>
            <a:r>
              <a:rPr lang="en-US" dirty="0" err="1"/>
              <a:t>valorii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clienți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258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17434" y="2571750"/>
            <a:ext cx="7571245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dirty="0" err="1"/>
              <a:t>produs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10" name="Google Shape;628;p40">
            <a:extLst>
              <a:ext uri="{FF2B5EF4-FFF2-40B4-BE49-F238E27FC236}">
                <a16:creationId xmlns:a16="http://schemas.microsoft.com/office/drawing/2014/main" id="{61124936-E45A-CA0E-CE6F-F31CEEBEC6AC}"/>
              </a:ext>
            </a:extLst>
          </p:cNvPr>
          <p:cNvGrpSpPr/>
          <p:nvPr/>
        </p:nvGrpSpPr>
        <p:grpSpPr>
          <a:xfrm>
            <a:off x="7193280" y="1638299"/>
            <a:ext cx="903082" cy="677251"/>
            <a:chOff x="7686657" y="1378226"/>
            <a:chExt cx="506223" cy="378249"/>
          </a:xfrm>
          <a:solidFill>
            <a:schemeClr val="accent2"/>
          </a:solidFill>
        </p:grpSpPr>
        <p:sp>
          <p:nvSpPr>
            <p:cNvPr id="11" name="Google Shape;629;p40">
              <a:extLst>
                <a:ext uri="{FF2B5EF4-FFF2-40B4-BE49-F238E27FC236}">
                  <a16:creationId xmlns:a16="http://schemas.microsoft.com/office/drawing/2014/main" id="{B4736F5A-9C9C-3CB1-C049-D7360FC1C1D3}"/>
                </a:ext>
              </a:extLst>
            </p:cNvPr>
            <p:cNvSpPr/>
            <p:nvPr/>
          </p:nvSpPr>
          <p:spPr>
            <a:xfrm>
              <a:off x="796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0;p40">
              <a:extLst>
                <a:ext uri="{FF2B5EF4-FFF2-40B4-BE49-F238E27FC236}">
                  <a16:creationId xmlns:a16="http://schemas.microsoft.com/office/drawing/2014/main" id="{AE7C4785-717A-D05D-C1D6-211A5661F4C7}"/>
                </a:ext>
              </a:extLst>
            </p:cNvPr>
            <p:cNvSpPr/>
            <p:nvPr/>
          </p:nvSpPr>
          <p:spPr>
            <a:xfrm>
              <a:off x="781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40">
              <a:extLst>
                <a:ext uri="{FF2B5EF4-FFF2-40B4-BE49-F238E27FC236}">
                  <a16:creationId xmlns:a16="http://schemas.microsoft.com/office/drawing/2014/main" id="{A18FA5CE-D0C6-0150-8443-A119BB4FC660}"/>
                </a:ext>
              </a:extLst>
            </p:cNvPr>
            <p:cNvSpPr/>
            <p:nvPr/>
          </p:nvSpPr>
          <p:spPr>
            <a:xfrm>
              <a:off x="7818357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40">
              <a:extLst>
                <a:ext uri="{FF2B5EF4-FFF2-40B4-BE49-F238E27FC236}">
                  <a16:creationId xmlns:a16="http://schemas.microsoft.com/office/drawing/2014/main" id="{2BD08DFB-969B-2D4E-E7C8-FA63F846F5A7}"/>
                </a:ext>
              </a:extLst>
            </p:cNvPr>
            <p:cNvSpPr/>
            <p:nvPr/>
          </p:nvSpPr>
          <p:spPr>
            <a:xfrm>
              <a:off x="78183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40">
              <a:extLst>
                <a:ext uri="{FF2B5EF4-FFF2-40B4-BE49-F238E27FC236}">
                  <a16:creationId xmlns:a16="http://schemas.microsoft.com/office/drawing/2014/main" id="{66AA832F-59C4-C088-304C-A7259C6A5252}"/>
                </a:ext>
              </a:extLst>
            </p:cNvPr>
            <p:cNvSpPr/>
            <p:nvPr/>
          </p:nvSpPr>
          <p:spPr>
            <a:xfrm>
              <a:off x="76866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4;p40">
              <a:extLst>
                <a:ext uri="{FF2B5EF4-FFF2-40B4-BE49-F238E27FC236}">
                  <a16:creationId xmlns:a16="http://schemas.microsoft.com/office/drawing/2014/main" id="{00526A8C-F673-5E1F-74B8-11D20E67C468}"/>
                </a:ext>
              </a:extLst>
            </p:cNvPr>
            <p:cNvSpPr/>
            <p:nvPr/>
          </p:nvSpPr>
          <p:spPr>
            <a:xfrm>
              <a:off x="80927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8842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B9939-66D5-3C35-B966-5AD7C264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0" y="1546859"/>
            <a:ext cx="5758540" cy="28660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>
            <a:spLocks noGrp="1"/>
          </p:cNvSpPr>
          <p:nvPr>
            <p:ph type="title"/>
          </p:nvPr>
        </p:nvSpPr>
        <p:spPr>
          <a:xfrm>
            <a:off x="1451400" y="1589550"/>
            <a:ext cx="6241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6-puncte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4" y="2781426"/>
            <a:ext cx="6908305" cy="1782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dezvoltari</a:t>
            </a:r>
            <a:r>
              <a:rPr lang="en-US" dirty="0"/>
              <a:t> </a:t>
            </a:r>
            <a:r>
              <a:rPr lang="en-US" dirty="0" err="1"/>
              <a:t>ulterioare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2" name="Google Shape;635;p40">
            <a:extLst>
              <a:ext uri="{FF2B5EF4-FFF2-40B4-BE49-F238E27FC236}">
                <a16:creationId xmlns:a16="http://schemas.microsoft.com/office/drawing/2014/main" id="{87B111B9-22C3-3C9A-9EF5-AB0E96FC4154}"/>
              </a:ext>
            </a:extLst>
          </p:cNvPr>
          <p:cNvGrpSpPr/>
          <p:nvPr/>
        </p:nvGrpSpPr>
        <p:grpSpPr>
          <a:xfrm>
            <a:off x="7315200" y="1668780"/>
            <a:ext cx="837576" cy="628602"/>
            <a:chOff x="2363882" y="2962263"/>
            <a:chExt cx="506223" cy="377024"/>
          </a:xfrm>
          <a:solidFill>
            <a:schemeClr val="accent2"/>
          </a:solidFill>
        </p:grpSpPr>
        <p:sp>
          <p:nvSpPr>
            <p:cNvPr id="3" name="Google Shape;636;p40">
              <a:extLst>
                <a:ext uri="{FF2B5EF4-FFF2-40B4-BE49-F238E27FC236}">
                  <a16:creationId xmlns:a16="http://schemas.microsoft.com/office/drawing/2014/main" id="{1971FA46-0D62-69EA-45DD-A63D3010862A}"/>
                </a:ext>
              </a:extLst>
            </p:cNvPr>
            <p:cNvSpPr/>
            <p:nvPr/>
          </p:nvSpPr>
          <p:spPr>
            <a:xfrm>
              <a:off x="264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7;p40">
              <a:extLst>
                <a:ext uri="{FF2B5EF4-FFF2-40B4-BE49-F238E27FC236}">
                  <a16:creationId xmlns:a16="http://schemas.microsoft.com/office/drawing/2014/main" id="{80A287DE-A1F0-1F81-FB2A-86EBF7C30BBC}"/>
                </a:ext>
              </a:extLst>
            </p:cNvPr>
            <p:cNvSpPr/>
            <p:nvPr/>
          </p:nvSpPr>
          <p:spPr>
            <a:xfrm>
              <a:off x="249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8;p40">
              <a:extLst>
                <a:ext uri="{FF2B5EF4-FFF2-40B4-BE49-F238E27FC236}">
                  <a16:creationId xmlns:a16="http://schemas.microsoft.com/office/drawing/2014/main" id="{25093996-0F8E-E2D5-4F46-3E71B671C624}"/>
                </a:ext>
              </a:extLst>
            </p:cNvPr>
            <p:cNvSpPr/>
            <p:nvPr/>
          </p:nvSpPr>
          <p:spPr>
            <a:xfrm>
              <a:off x="249558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9;p40">
              <a:extLst>
                <a:ext uri="{FF2B5EF4-FFF2-40B4-BE49-F238E27FC236}">
                  <a16:creationId xmlns:a16="http://schemas.microsoft.com/office/drawing/2014/main" id="{9C056166-DB21-3834-58A0-1C71418580A1}"/>
                </a:ext>
              </a:extLst>
            </p:cNvPr>
            <p:cNvSpPr/>
            <p:nvPr/>
          </p:nvSpPr>
          <p:spPr>
            <a:xfrm>
              <a:off x="24955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0;p40">
              <a:extLst>
                <a:ext uri="{FF2B5EF4-FFF2-40B4-BE49-F238E27FC236}">
                  <a16:creationId xmlns:a16="http://schemas.microsoft.com/office/drawing/2014/main" id="{24BC6A33-26CD-E104-4057-4543C68875AB}"/>
                </a:ext>
              </a:extLst>
            </p:cNvPr>
            <p:cNvSpPr/>
            <p:nvPr/>
          </p:nvSpPr>
          <p:spPr>
            <a:xfrm>
              <a:off x="23638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1;p40">
              <a:extLst>
                <a:ext uri="{FF2B5EF4-FFF2-40B4-BE49-F238E27FC236}">
                  <a16:creationId xmlns:a16="http://schemas.microsoft.com/office/drawing/2014/main" id="{64583386-0CBF-F9EE-56C4-CDCF9D1491A3}"/>
                </a:ext>
              </a:extLst>
            </p:cNvPr>
            <p:cNvSpPr/>
            <p:nvPr/>
          </p:nvSpPr>
          <p:spPr>
            <a:xfrm>
              <a:off x="2769957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;p40">
              <a:extLst>
                <a:ext uri="{FF2B5EF4-FFF2-40B4-BE49-F238E27FC236}">
                  <a16:creationId xmlns:a16="http://schemas.microsoft.com/office/drawing/2014/main" id="{3D2D597C-2687-7F8C-A8E5-F600A99D7E8D}"/>
                </a:ext>
              </a:extLst>
            </p:cNvPr>
            <p:cNvSpPr/>
            <p:nvPr/>
          </p:nvSpPr>
          <p:spPr>
            <a:xfrm>
              <a:off x="276995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53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94702" y="69485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concluzie</a:t>
            </a:r>
            <a:r>
              <a:rPr lang="en-US" sz="2000" dirty="0"/>
              <a:t>, </a:t>
            </a:r>
            <a:r>
              <a:rPr lang="en-US" sz="2000" dirty="0" err="1"/>
              <a:t>proiectul</a:t>
            </a:r>
            <a:r>
              <a:rPr lang="en-US" sz="2000" dirty="0"/>
              <a:t> </a:t>
            </a:r>
            <a:r>
              <a:rPr lang="en-US" sz="2000" dirty="0" err="1"/>
              <a:t>mru</a:t>
            </a:r>
            <a:r>
              <a:rPr lang="en-US" sz="2000" dirty="0"/>
              <a:t> de </a:t>
            </a:r>
            <a:r>
              <a:rPr lang="en-US" sz="2000" dirty="0" err="1"/>
              <a:t>imprimantă</a:t>
            </a:r>
            <a:r>
              <a:rPr lang="en-US" sz="2000" dirty="0"/>
              <a:t> Braille </a:t>
            </a:r>
            <a:r>
              <a:rPr lang="en-US" sz="2000" dirty="0" err="1"/>
              <a:t>reprezintă</a:t>
            </a:r>
            <a:r>
              <a:rPr lang="en-US" sz="2000" dirty="0"/>
              <a:t> un pas </a:t>
            </a:r>
            <a:r>
              <a:rPr lang="en-US" sz="2000" dirty="0" err="1"/>
              <a:t>semnificativ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îmbunătățirea</a:t>
            </a:r>
            <a:r>
              <a:rPr lang="en-US" sz="2000" dirty="0"/>
              <a:t> </a:t>
            </a:r>
            <a:r>
              <a:rPr lang="en-US" sz="2000" dirty="0" err="1"/>
              <a:t>accesibilității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a </a:t>
            </a:r>
            <a:r>
              <a:rPr lang="en-US" sz="2000" dirty="0" err="1"/>
              <a:t>calității</a:t>
            </a:r>
            <a:r>
              <a:rPr lang="en-US" sz="2000" dirty="0"/>
              <a:t> </a:t>
            </a:r>
            <a:r>
              <a:rPr lang="en-US" sz="2000" dirty="0" err="1"/>
              <a:t>vieții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persoanele</a:t>
            </a:r>
            <a:r>
              <a:rPr lang="en-US" sz="2000" dirty="0"/>
              <a:t> cu </a:t>
            </a:r>
            <a:r>
              <a:rPr lang="en-US" sz="2000" dirty="0" err="1"/>
              <a:t>deficiențe</a:t>
            </a:r>
            <a:r>
              <a:rPr lang="en-US" sz="2000" dirty="0"/>
              <a:t> de </a:t>
            </a:r>
            <a:r>
              <a:rPr lang="en-US" sz="2000" dirty="0" err="1"/>
              <a:t>vedere</a:t>
            </a:r>
            <a:r>
              <a:rPr lang="en-US" sz="2000" dirty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Există</a:t>
            </a:r>
            <a:r>
              <a:rPr lang="en-US" sz="2000" dirty="0"/>
              <a:t> o </a:t>
            </a:r>
            <a:r>
              <a:rPr lang="en-US" sz="2000" dirty="0" err="1"/>
              <a:t>serie</a:t>
            </a:r>
            <a:r>
              <a:rPr lang="en-US" sz="2000" dirty="0"/>
              <a:t> de </a:t>
            </a:r>
            <a:r>
              <a:rPr lang="en-US" sz="2000" dirty="0" err="1"/>
              <a:t>oportunități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dezvoltarea</a:t>
            </a:r>
            <a:r>
              <a:rPr lang="en-US" sz="2000" dirty="0"/>
              <a:t> </a:t>
            </a:r>
            <a:r>
              <a:rPr lang="en-US" sz="2000" dirty="0" err="1"/>
              <a:t>ulterioară</a:t>
            </a:r>
            <a:r>
              <a:rPr lang="en-US" sz="2000" dirty="0"/>
              <a:t> a </a:t>
            </a:r>
            <a:r>
              <a:rPr lang="en-US" sz="2000" dirty="0" err="1"/>
              <a:t>proiectului</a:t>
            </a:r>
            <a:r>
              <a:rPr lang="en-US" sz="2000" dirty="0"/>
              <a:t>, </a:t>
            </a:r>
            <a:r>
              <a:rPr lang="en-US" sz="2000" dirty="0" err="1"/>
              <a:t>inclusiv</a:t>
            </a:r>
            <a:r>
              <a:rPr lang="en-US" sz="2000" dirty="0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Integrarea</a:t>
            </a:r>
            <a:r>
              <a:rPr lang="en-US" sz="1800" dirty="0"/>
              <a:t> </a:t>
            </a:r>
            <a:r>
              <a:rPr lang="en-US" sz="1800" dirty="0" err="1"/>
              <a:t>unor</a:t>
            </a:r>
            <a:r>
              <a:rPr lang="en-US" sz="1800" dirty="0"/>
              <a:t> </a:t>
            </a:r>
            <a:r>
              <a:rPr lang="en-US" sz="1800" dirty="0" err="1"/>
              <a:t>funcționalități</a:t>
            </a:r>
            <a:r>
              <a:rPr lang="en-US" sz="1800" dirty="0"/>
              <a:t> </a:t>
            </a:r>
            <a:r>
              <a:rPr lang="en-US" sz="1800" dirty="0" err="1"/>
              <a:t>suplimentare</a:t>
            </a:r>
            <a:r>
              <a:rPr lang="en-US" sz="1800" dirty="0"/>
              <a:t>, cum </a:t>
            </a:r>
            <a:r>
              <a:rPr lang="en-US" sz="1800" dirty="0" err="1"/>
              <a:t>ar</a:t>
            </a:r>
            <a:r>
              <a:rPr lang="en-US" sz="1800" dirty="0"/>
              <a:t> fi </a:t>
            </a:r>
            <a:r>
              <a:rPr lang="en-US" sz="1800" dirty="0" err="1"/>
              <a:t>conectivitatea</a:t>
            </a:r>
            <a:r>
              <a:rPr lang="en-US" sz="1800" dirty="0"/>
              <a:t> wireless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suportul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formate</a:t>
            </a:r>
            <a:r>
              <a:rPr lang="en-US" sz="1800" dirty="0"/>
              <a:t> de </a:t>
            </a:r>
            <a:r>
              <a:rPr lang="en-US" sz="1800" dirty="0" err="1"/>
              <a:t>fișiere</a:t>
            </a:r>
            <a:r>
              <a:rPr lang="en-US" sz="1800" dirty="0"/>
              <a:t> </a:t>
            </a:r>
            <a:r>
              <a:rPr lang="en-US" sz="1800" dirty="0" err="1"/>
              <a:t>diferite</a:t>
            </a:r>
            <a:endParaRPr lang="en-US" sz="18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Îmbunătățirea</a:t>
            </a:r>
            <a:r>
              <a:rPr lang="en-US" sz="1800" dirty="0"/>
              <a:t> </a:t>
            </a:r>
            <a:r>
              <a:rPr lang="en-US" sz="1800" dirty="0" err="1"/>
              <a:t>designului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a </a:t>
            </a:r>
            <a:r>
              <a:rPr lang="en-US" sz="1800" dirty="0" err="1"/>
              <a:t>portabilității</a:t>
            </a:r>
            <a:r>
              <a:rPr lang="en-US" sz="1800" dirty="0"/>
              <a:t> </a:t>
            </a:r>
            <a:r>
              <a:rPr lang="en-US" sz="1800" dirty="0" err="1"/>
              <a:t>dispozitivului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a-l face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ușor</a:t>
            </a:r>
            <a:r>
              <a:rPr lang="en-US" sz="1800" dirty="0"/>
              <a:t> de </a:t>
            </a:r>
            <a:r>
              <a:rPr lang="en-US" sz="1800" dirty="0" err="1"/>
              <a:t>utilizat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de </a:t>
            </a:r>
            <a:r>
              <a:rPr lang="en-US" sz="1800" dirty="0" err="1"/>
              <a:t>transportat</a:t>
            </a:r>
            <a:endParaRPr lang="en-US" sz="1800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Extinderea</a:t>
            </a:r>
            <a:r>
              <a:rPr lang="en-US" sz="1800" dirty="0"/>
              <a:t> </a:t>
            </a:r>
            <a:r>
              <a:rPr lang="en-US" sz="1800" dirty="0" err="1"/>
              <a:t>colaborării</a:t>
            </a:r>
            <a:r>
              <a:rPr lang="en-US" sz="1800" dirty="0"/>
              <a:t> cu </a:t>
            </a:r>
            <a:r>
              <a:rPr lang="en-US" sz="1800" dirty="0" err="1"/>
              <a:t>organizații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instituții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implementarea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distribuirea</a:t>
            </a:r>
            <a:r>
              <a:rPr lang="en-US" sz="1800" dirty="0"/>
              <a:t> </a:t>
            </a:r>
            <a:r>
              <a:rPr lang="en-US" sz="1800" dirty="0" err="1"/>
              <a:t>imprimantei</a:t>
            </a:r>
            <a:r>
              <a:rPr lang="en-US" sz="1800" dirty="0"/>
              <a:t> Braille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comunitate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161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INtroducere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1" name="Google Shape;671;p42"/>
          <p:cNvGrpSpPr/>
          <p:nvPr/>
        </p:nvGrpSpPr>
        <p:grpSpPr>
          <a:xfrm>
            <a:off x="7397609" y="1635226"/>
            <a:ext cx="679277" cy="672870"/>
            <a:chOff x="7456130" y="178323"/>
            <a:chExt cx="1513877" cy="1499598"/>
          </a:xfrm>
        </p:grpSpPr>
        <p:sp>
          <p:nvSpPr>
            <p:cNvPr id="672" name="Google Shape;672;p42"/>
            <p:cNvSpPr/>
            <p:nvPr/>
          </p:nvSpPr>
          <p:spPr>
            <a:xfrm>
              <a:off x="857295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797826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7978267" y="729500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7978267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7456130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/>
          <p:nvPr/>
        </p:nvSpPr>
        <p:spPr>
          <a:xfrm>
            <a:off x="7178047" y="1015051"/>
            <a:ext cx="1134000" cy="113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5"/>
          <p:cNvSpPr/>
          <p:nvPr/>
        </p:nvSpPr>
        <p:spPr>
          <a:xfrm>
            <a:off x="1172400" y="1012736"/>
            <a:ext cx="1134000" cy="113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Printarea BRAILLE</a:t>
            </a:r>
            <a:endParaRPr dirty="0"/>
          </a:p>
        </p:txBody>
      </p:sp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72400" y="2913941"/>
            <a:ext cx="7139647" cy="137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Scopul</a:t>
            </a:r>
            <a:r>
              <a:rPr lang="en-US" sz="1600" dirty="0"/>
              <a:t> meu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îmbunătățesc</a:t>
            </a:r>
            <a:r>
              <a:rPr lang="en-US" sz="1600" dirty="0"/>
              <a:t> </a:t>
            </a:r>
            <a:r>
              <a:rPr lang="en-US" sz="1600" dirty="0" err="1"/>
              <a:t>accesibilitatea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inclusivitatea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persoanele</a:t>
            </a:r>
            <a:r>
              <a:rPr lang="en-US" sz="1600" dirty="0"/>
              <a:t> cu </a:t>
            </a:r>
            <a:r>
              <a:rPr lang="en-US" sz="1600" dirty="0" err="1"/>
              <a:t>deficiențe</a:t>
            </a:r>
            <a:r>
              <a:rPr lang="en-US" sz="1600" dirty="0"/>
              <a:t> de </a:t>
            </a:r>
            <a:r>
              <a:rPr lang="en-US" sz="1600" dirty="0" err="1"/>
              <a:t>vedere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</a:t>
            </a:r>
            <a:r>
              <a:rPr lang="en-US" sz="1600" dirty="0" err="1"/>
              <a:t>dezvoltarea</a:t>
            </a:r>
            <a:r>
              <a:rPr lang="en-US" sz="1600" dirty="0"/>
              <a:t> </a:t>
            </a:r>
            <a:r>
              <a:rPr lang="en-US" sz="1600" dirty="0" err="1"/>
              <a:t>unei</a:t>
            </a:r>
            <a:r>
              <a:rPr lang="en-US" sz="1600" dirty="0"/>
              <a:t> </a:t>
            </a:r>
            <a:r>
              <a:rPr lang="en-US" sz="1600" dirty="0" err="1"/>
              <a:t>imprimante</a:t>
            </a:r>
            <a:r>
              <a:rPr lang="en-US" sz="1600" dirty="0"/>
              <a:t> Braille </a:t>
            </a:r>
            <a:r>
              <a:rPr lang="en-US" sz="1600" dirty="0" err="1"/>
              <a:t>accesibile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eficiente</a:t>
            </a:r>
            <a:r>
              <a:rPr lang="en-US" sz="1600" dirty="0"/>
              <a:t>. </a:t>
            </a:r>
            <a:r>
              <a:rPr lang="en-US" sz="1600" dirty="0" err="1"/>
              <a:t>Acest</a:t>
            </a:r>
            <a:r>
              <a:rPr lang="en-US" sz="1600" dirty="0"/>
              <a:t> </a:t>
            </a:r>
            <a:r>
              <a:rPr lang="en-US" sz="1600" dirty="0" err="1"/>
              <a:t>proiect</a:t>
            </a:r>
            <a:r>
              <a:rPr lang="en-US" sz="1600" dirty="0"/>
              <a:t> </a:t>
            </a:r>
            <a:r>
              <a:rPr lang="en-US" sz="1600" dirty="0" err="1"/>
              <a:t>își</a:t>
            </a:r>
            <a:r>
              <a:rPr lang="en-US" sz="1600" dirty="0"/>
              <a:t> </a:t>
            </a:r>
            <a:r>
              <a:rPr lang="en-US" sz="1600" dirty="0" err="1"/>
              <a:t>propune</a:t>
            </a:r>
            <a:r>
              <a:rPr lang="en-US" sz="1600" dirty="0"/>
              <a:t> </a:t>
            </a:r>
            <a:r>
              <a:rPr lang="en-US" sz="1600" dirty="0" err="1"/>
              <a:t>să</a:t>
            </a:r>
            <a:r>
              <a:rPr lang="en-US" sz="1600" dirty="0"/>
              <a:t> </a:t>
            </a:r>
            <a:r>
              <a:rPr lang="en-US" sz="1600" dirty="0" err="1"/>
              <a:t>ofere</a:t>
            </a:r>
            <a:r>
              <a:rPr lang="en-US" sz="1600" dirty="0"/>
              <a:t> o </a:t>
            </a:r>
            <a:r>
              <a:rPr lang="en-US" sz="1600" dirty="0" err="1"/>
              <a:t>soluție</a:t>
            </a:r>
            <a:r>
              <a:rPr lang="en-US" sz="1600" dirty="0"/>
              <a:t> </a:t>
            </a:r>
            <a:r>
              <a:rPr lang="en-US" sz="1600" dirty="0" err="1"/>
              <a:t>practică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accesibilă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printarea</a:t>
            </a:r>
            <a:r>
              <a:rPr lang="en-US" sz="1600" dirty="0"/>
              <a:t> </a:t>
            </a:r>
            <a:r>
              <a:rPr lang="en-US" sz="1600" dirty="0" err="1"/>
              <a:t>textului</a:t>
            </a:r>
            <a:r>
              <a:rPr lang="en-US" sz="1600" dirty="0"/>
              <a:t> </a:t>
            </a:r>
            <a:r>
              <a:rPr lang="en-US" sz="1600" dirty="0" err="1"/>
              <a:t>în</a:t>
            </a:r>
            <a:r>
              <a:rPr lang="en-US" sz="1600" dirty="0"/>
              <a:t> Braille, </a:t>
            </a:r>
            <a:r>
              <a:rPr lang="en-US" sz="1600" dirty="0" err="1"/>
              <a:t>facilitând</a:t>
            </a:r>
            <a:r>
              <a:rPr lang="en-US" sz="1600" dirty="0"/>
              <a:t> </a:t>
            </a:r>
            <a:r>
              <a:rPr lang="en-US" sz="1600" dirty="0" err="1"/>
              <a:t>astfel</a:t>
            </a:r>
            <a:r>
              <a:rPr lang="en-US" sz="1600" dirty="0"/>
              <a:t> </a:t>
            </a:r>
            <a:r>
              <a:rPr lang="en-US" sz="1600" dirty="0" err="1"/>
              <a:t>accesul</a:t>
            </a:r>
            <a:r>
              <a:rPr lang="en-US" sz="1600" dirty="0"/>
              <a:t> la </a:t>
            </a:r>
            <a:r>
              <a:rPr lang="en-US" sz="1600" dirty="0" err="1"/>
              <a:t>informație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educație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această</a:t>
            </a:r>
            <a:r>
              <a:rPr lang="en-US" sz="1600" dirty="0"/>
              <a:t> </a:t>
            </a:r>
            <a:r>
              <a:rPr lang="en-US" sz="1600" dirty="0" err="1"/>
              <a:t>comunitate</a:t>
            </a:r>
            <a:r>
              <a:rPr lang="en-US" sz="1600" dirty="0"/>
              <a:t>.</a:t>
            </a:r>
          </a:p>
        </p:txBody>
      </p:sp>
      <p:sp>
        <p:nvSpPr>
          <p:cNvPr id="699" name="Google Shape;699;p45"/>
          <p:cNvSpPr txBox="1">
            <a:spLocks noGrp="1"/>
          </p:cNvSpPr>
          <p:nvPr>
            <p:ph type="subTitle" idx="3"/>
          </p:nvPr>
        </p:nvSpPr>
        <p:spPr>
          <a:xfrm>
            <a:off x="413100" y="2242911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citire</a:t>
            </a:r>
            <a:endParaRPr dirty="0"/>
          </a:p>
        </p:txBody>
      </p:sp>
      <p:sp>
        <p:nvSpPr>
          <p:cNvPr id="700" name="Google Shape;700;p45"/>
          <p:cNvSpPr txBox="1">
            <a:spLocks noGrp="1"/>
          </p:cNvSpPr>
          <p:nvPr>
            <p:ph type="subTitle" idx="4"/>
          </p:nvPr>
        </p:nvSpPr>
        <p:spPr>
          <a:xfrm>
            <a:off x="6383843" y="2245226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scriere</a:t>
            </a:r>
            <a:endParaRPr dirty="0"/>
          </a:p>
        </p:txBody>
      </p:sp>
      <p:grpSp>
        <p:nvGrpSpPr>
          <p:cNvPr id="701" name="Google Shape;701;p45"/>
          <p:cNvGrpSpPr/>
          <p:nvPr/>
        </p:nvGrpSpPr>
        <p:grpSpPr>
          <a:xfrm rot="-1187506">
            <a:off x="1422187" y="1324599"/>
            <a:ext cx="634426" cy="510274"/>
            <a:chOff x="5296535" y="294267"/>
            <a:chExt cx="805166" cy="647601"/>
          </a:xfrm>
        </p:grpSpPr>
        <p:sp>
          <p:nvSpPr>
            <p:cNvPr id="702" name="Google Shape;702;p45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5"/>
          <p:cNvGrpSpPr/>
          <p:nvPr/>
        </p:nvGrpSpPr>
        <p:grpSpPr>
          <a:xfrm rot="1187506" flipH="1">
            <a:off x="7427828" y="1326915"/>
            <a:ext cx="634426" cy="510274"/>
            <a:chOff x="5296535" y="294267"/>
            <a:chExt cx="805166" cy="647601"/>
          </a:xfrm>
        </p:grpSpPr>
        <p:sp>
          <p:nvSpPr>
            <p:cNvPr id="761" name="Google Shape;761;p45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State-of-the-art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621;p40">
            <a:extLst>
              <a:ext uri="{FF2B5EF4-FFF2-40B4-BE49-F238E27FC236}">
                <a16:creationId xmlns:a16="http://schemas.microsoft.com/office/drawing/2014/main" id="{A8B25B41-964B-E5E8-3CA9-C9652722E498}"/>
              </a:ext>
            </a:extLst>
          </p:cNvPr>
          <p:cNvGrpSpPr/>
          <p:nvPr/>
        </p:nvGrpSpPr>
        <p:grpSpPr>
          <a:xfrm>
            <a:off x="7466976" y="1615539"/>
            <a:ext cx="685800" cy="712248"/>
            <a:chOff x="5041732" y="1378226"/>
            <a:chExt cx="381848" cy="378249"/>
          </a:xfrm>
          <a:solidFill>
            <a:schemeClr val="accent2"/>
          </a:solidFill>
        </p:grpSpPr>
        <p:sp>
          <p:nvSpPr>
            <p:cNvPr id="3" name="Google Shape;622;p40">
              <a:extLst>
                <a:ext uri="{FF2B5EF4-FFF2-40B4-BE49-F238E27FC236}">
                  <a16:creationId xmlns:a16="http://schemas.microsoft.com/office/drawing/2014/main" id="{06FFF6E3-F362-4182-2797-23098D409650}"/>
                </a:ext>
              </a:extLst>
            </p:cNvPr>
            <p:cNvSpPr/>
            <p:nvPr/>
          </p:nvSpPr>
          <p:spPr>
            <a:xfrm>
              <a:off x="532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" name="Google Shape;623;p40">
              <a:extLst>
                <a:ext uri="{FF2B5EF4-FFF2-40B4-BE49-F238E27FC236}">
                  <a16:creationId xmlns:a16="http://schemas.microsoft.com/office/drawing/2014/main" id="{61216B84-3621-CB05-7965-20CD182C56D4}"/>
                </a:ext>
              </a:extLst>
            </p:cNvPr>
            <p:cNvSpPr/>
            <p:nvPr/>
          </p:nvSpPr>
          <p:spPr>
            <a:xfrm>
              <a:off x="517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" name="Google Shape;624;p40">
              <a:extLst>
                <a:ext uri="{FF2B5EF4-FFF2-40B4-BE49-F238E27FC236}">
                  <a16:creationId xmlns:a16="http://schemas.microsoft.com/office/drawing/2014/main" id="{348A7AB4-5B85-A004-8E83-B6B76A6813BD}"/>
                </a:ext>
              </a:extLst>
            </p:cNvPr>
            <p:cNvSpPr/>
            <p:nvPr/>
          </p:nvSpPr>
          <p:spPr>
            <a:xfrm>
              <a:off x="517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" name="Google Shape;625;p40">
              <a:extLst>
                <a:ext uri="{FF2B5EF4-FFF2-40B4-BE49-F238E27FC236}">
                  <a16:creationId xmlns:a16="http://schemas.microsoft.com/office/drawing/2014/main" id="{F4A2D8CD-4B77-7033-9D0F-5A215045E9ED}"/>
                </a:ext>
              </a:extLst>
            </p:cNvPr>
            <p:cNvSpPr/>
            <p:nvPr/>
          </p:nvSpPr>
          <p:spPr>
            <a:xfrm>
              <a:off x="51734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" name="Google Shape;626;p40">
              <a:extLst>
                <a:ext uri="{FF2B5EF4-FFF2-40B4-BE49-F238E27FC236}">
                  <a16:creationId xmlns:a16="http://schemas.microsoft.com/office/drawing/2014/main" id="{393A4A1A-8BFC-58FE-0C10-B13A7F09E802}"/>
                </a:ext>
              </a:extLst>
            </p:cNvPr>
            <p:cNvSpPr/>
            <p:nvPr/>
          </p:nvSpPr>
          <p:spPr>
            <a:xfrm>
              <a:off x="50417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8" name="Google Shape;627;p40">
              <a:extLst>
                <a:ext uri="{FF2B5EF4-FFF2-40B4-BE49-F238E27FC236}">
                  <a16:creationId xmlns:a16="http://schemas.microsoft.com/office/drawing/2014/main" id="{9FE1F5A3-D704-BD59-6ADA-ABFD23FAE037}"/>
                </a:ext>
              </a:extLst>
            </p:cNvPr>
            <p:cNvSpPr/>
            <p:nvPr/>
          </p:nvSpPr>
          <p:spPr>
            <a:xfrm>
              <a:off x="532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  <p:extLst>
      <p:ext uri="{BB962C8B-B14F-4D97-AF65-F5344CB8AC3E}">
        <p14:creationId xmlns:p14="http://schemas.microsoft.com/office/powerpoint/2010/main" val="368996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2"/>
          <p:cNvSpPr txBox="1">
            <a:spLocks noGrp="1"/>
          </p:cNvSpPr>
          <p:nvPr>
            <p:ph type="subTitle" idx="1"/>
          </p:nvPr>
        </p:nvSpPr>
        <p:spPr>
          <a:xfrm>
            <a:off x="713223" y="192212"/>
            <a:ext cx="2785500" cy="37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/>
              <a:t>Imprimantele</a:t>
            </a:r>
            <a:r>
              <a:rPr lang="en-US" sz="1600" dirty="0"/>
              <a:t> Braille </a:t>
            </a:r>
            <a:r>
              <a:rPr lang="en-US" sz="1600" dirty="0" err="1"/>
              <a:t>existente</a:t>
            </a:r>
            <a:r>
              <a:rPr lang="en-US" sz="1600" dirty="0"/>
              <a:t> </a:t>
            </a:r>
            <a:r>
              <a:rPr lang="en-US" sz="1600" dirty="0" err="1"/>
              <a:t>întâmpină</a:t>
            </a:r>
            <a:r>
              <a:rPr lang="en-US" sz="1600" dirty="0"/>
              <a:t> </a:t>
            </a:r>
            <a:r>
              <a:rPr lang="en-US" sz="1600" dirty="0" err="1"/>
              <a:t>încă</a:t>
            </a:r>
            <a:r>
              <a:rPr lang="en-US" sz="1600" dirty="0"/>
              <a:t> </a:t>
            </a:r>
            <a:r>
              <a:rPr lang="en-US" sz="1600" dirty="0" err="1"/>
              <a:t>numeroase</a:t>
            </a:r>
            <a:r>
              <a:rPr lang="en-US" sz="1600" dirty="0"/>
              <a:t> </a:t>
            </a:r>
            <a:r>
              <a:rPr lang="en-US" sz="1600" dirty="0" err="1"/>
              <a:t>limitări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provocări</a:t>
            </a:r>
            <a:r>
              <a:rPr lang="en-US" sz="1600" dirty="0"/>
              <a:t>. </a:t>
            </a:r>
            <a:r>
              <a:rPr lang="en-US" sz="1600" dirty="0" err="1"/>
              <a:t>Printre</a:t>
            </a:r>
            <a:r>
              <a:rPr lang="en-US" sz="1600" dirty="0"/>
              <a:t> </a:t>
            </a:r>
            <a:r>
              <a:rPr lang="en-US" sz="1600" dirty="0" err="1"/>
              <a:t>acestea</a:t>
            </a:r>
            <a:r>
              <a:rPr lang="en-US" sz="1600" dirty="0"/>
              <a:t> se </a:t>
            </a:r>
            <a:r>
              <a:rPr lang="en-US" sz="1600" dirty="0" err="1"/>
              <a:t>numără</a:t>
            </a:r>
            <a:r>
              <a:rPr lang="en-US" sz="1600" dirty="0"/>
              <a:t> </a:t>
            </a:r>
            <a:r>
              <a:rPr lang="en-US" sz="1600" dirty="0" err="1"/>
              <a:t>costul</a:t>
            </a:r>
            <a:r>
              <a:rPr lang="en-US" sz="1600" dirty="0"/>
              <a:t> </a:t>
            </a:r>
            <a:r>
              <a:rPr lang="en-US" sz="1600" dirty="0" err="1"/>
              <a:t>ridicat</a:t>
            </a:r>
            <a:r>
              <a:rPr lang="en-US" sz="1600" dirty="0"/>
              <a:t>, </a:t>
            </a:r>
            <a:r>
              <a:rPr lang="en-US" sz="1600" dirty="0" err="1"/>
              <a:t>complexitatea</a:t>
            </a:r>
            <a:r>
              <a:rPr lang="en-US" sz="1600" dirty="0"/>
              <a:t> </a:t>
            </a:r>
            <a:r>
              <a:rPr lang="en-US" sz="1600" dirty="0" err="1"/>
              <a:t>utilizării</a:t>
            </a:r>
            <a:r>
              <a:rPr lang="en-US" sz="1600" dirty="0"/>
              <a:t>, </a:t>
            </a:r>
            <a:r>
              <a:rPr lang="en-US" sz="1600" dirty="0" err="1"/>
              <a:t>dimensiunea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greutatea</a:t>
            </a:r>
            <a:r>
              <a:rPr lang="en-US" sz="1600" dirty="0"/>
              <a:t>, precum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necesitatea</a:t>
            </a:r>
            <a:r>
              <a:rPr lang="en-US" sz="1600" dirty="0"/>
              <a:t> </a:t>
            </a:r>
            <a:r>
              <a:rPr lang="en-US" sz="1600" dirty="0" err="1"/>
              <a:t>unor</a:t>
            </a:r>
            <a:r>
              <a:rPr lang="en-US" sz="1600" dirty="0"/>
              <a:t> </a:t>
            </a:r>
            <a:r>
              <a:rPr lang="en-US" sz="1600" dirty="0" err="1"/>
              <a:t>reparații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întreținere</a:t>
            </a:r>
            <a:r>
              <a:rPr lang="en-US" sz="1600" dirty="0"/>
              <a:t> </a:t>
            </a:r>
            <a:r>
              <a:rPr lang="en-US" sz="1600" dirty="0" err="1"/>
              <a:t>frecvente</a:t>
            </a:r>
            <a:r>
              <a:rPr lang="en-US" sz="1600" dirty="0"/>
              <a:t>.</a:t>
            </a:r>
            <a:endParaRPr sz="1600" dirty="0"/>
          </a:p>
        </p:txBody>
      </p:sp>
      <p:grpSp>
        <p:nvGrpSpPr>
          <p:cNvPr id="965" name="Google Shape;965;p52"/>
          <p:cNvGrpSpPr/>
          <p:nvPr/>
        </p:nvGrpSpPr>
        <p:grpSpPr>
          <a:xfrm>
            <a:off x="7467638" y="1045951"/>
            <a:ext cx="963139" cy="536611"/>
            <a:chOff x="5311749" y="1950824"/>
            <a:chExt cx="989357" cy="551218"/>
          </a:xfrm>
        </p:grpSpPr>
        <p:sp>
          <p:nvSpPr>
            <p:cNvPr id="966" name="Google Shape;966;p52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9E26C90-F836-D350-587D-23C06A6D503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7124" r="17124"/>
          <a:stretch/>
        </p:blipFill>
        <p:spPr>
          <a:xfrm>
            <a:off x="4312940" y="690299"/>
            <a:ext cx="3711300" cy="37629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894574" y="3802506"/>
            <a:ext cx="7571245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/</a:t>
            </a:r>
            <a:r>
              <a:rPr lang="en-US" dirty="0" err="1"/>
              <a:t>tehnologii</a:t>
            </a:r>
            <a:r>
              <a:rPr lang="en-US" dirty="0"/>
              <a:t> </a:t>
            </a:r>
            <a:r>
              <a:rPr lang="en-US" dirty="0" err="1"/>
              <a:t>folosite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0" name="Google Shape;628;p40">
            <a:extLst>
              <a:ext uri="{FF2B5EF4-FFF2-40B4-BE49-F238E27FC236}">
                <a16:creationId xmlns:a16="http://schemas.microsoft.com/office/drawing/2014/main" id="{61124936-E45A-CA0E-CE6F-F31CEEBEC6AC}"/>
              </a:ext>
            </a:extLst>
          </p:cNvPr>
          <p:cNvGrpSpPr/>
          <p:nvPr/>
        </p:nvGrpSpPr>
        <p:grpSpPr>
          <a:xfrm>
            <a:off x="7193280" y="1638299"/>
            <a:ext cx="903082" cy="677251"/>
            <a:chOff x="7686657" y="1378226"/>
            <a:chExt cx="506223" cy="378249"/>
          </a:xfrm>
          <a:solidFill>
            <a:schemeClr val="accent2"/>
          </a:solidFill>
        </p:grpSpPr>
        <p:sp>
          <p:nvSpPr>
            <p:cNvPr id="11" name="Google Shape;629;p40">
              <a:extLst>
                <a:ext uri="{FF2B5EF4-FFF2-40B4-BE49-F238E27FC236}">
                  <a16:creationId xmlns:a16="http://schemas.microsoft.com/office/drawing/2014/main" id="{B4736F5A-9C9C-3CB1-C049-D7360FC1C1D3}"/>
                </a:ext>
              </a:extLst>
            </p:cNvPr>
            <p:cNvSpPr/>
            <p:nvPr/>
          </p:nvSpPr>
          <p:spPr>
            <a:xfrm>
              <a:off x="796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0;p40">
              <a:extLst>
                <a:ext uri="{FF2B5EF4-FFF2-40B4-BE49-F238E27FC236}">
                  <a16:creationId xmlns:a16="http://schemas.microsoft.com/office/drawing/2014/main" id="{AE7C4785-717A-D05D-C1D6-211A5661F4C7}"/>
                </a:ext>
              </a:extLst>
            </p:cNvPr>
            <p:cNvSpPr/>
            <p:nvPr/>
          </p:nvSpPr>
          <p:spPr>
            <a:xfrm>
              <a:off x="781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40">
              <a:extLst>
                <a:ext uri="{FF2B5EF4-FFF2-40B4-BE49-F238E27FC236}">
                  <a16:creationId xmlns:a16="http://schemas.microsoft.com/office/drawing/2014/main" id="{A18FA5CE-D0C6-0150-8443-A119BB4FC660}"/>
                </a:ext>
              </a:extLst>
            </p:cNvPr>
            <p:cNvSpPr/>
            <p:nvPr/>
          </p:nvSpPr>
          <p:spPr>
            <a:xfrm>
              <a:off x="7818357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40">
              <a:extLst>
                <a:ext uri="{FF2B5EF4-FFF2-40B4-BE49-F238E27FC236}">
                  <a16:creationId xmlns:a16="http://schemas.microsoft.com/office/drawing/2014/main" id="{2BD08DFB-969B-2D4E-E7C8-FA63F846F5A7}"/>
                </a:ext>
              </a:extLst>
            </p:cNvPr>
            <p:cNvSpPr/>
            <p:nvPr/>
          </p:nvSpPr>
          <p:spPr>
            <a:xfrm>
              <a:off x="78183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40">
              <a:extLst>
                <a:ext uri="{FF2B5EF4-FFF2-40B4-BE49-F238E27FC236}">
                  <a16:creationId xmlns:a16="http://schemas.microsoft.com/office/drawing/2014/main" id="{66AA832F-59C4-C088-304C-A7259C6A5252}"/>
                </a:ext>
              </a:extLst>
            </p:cNvPr>
            <p:cNvSpPr/>
            <p:nvPr/>
          </p:nvSpPr>
          <p:spPr>
            <a:xfrm>
              <a:off x="76866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4;p40">
              <a:extLst>
                <a:ext uri="{FF2B5EF4-FFF2-40B4-BE49-F238E27FC236}">
                  <a16:creationId xmlns:a16="http://schemas.microsoft.com/office/drawing/2014/main" id="{00526A8C-F673-5E1F-74B8-11D20E67C468}"/>
                </a:ext>
              </a:extLst>
            </p:cNvPr>
            <p:cNvSpPr/>
            <p:nvPr/>
          </p:nvSpPr>
          <p:spPr>
            <a:xfrm>
              <a:off x="80927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617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1179834" y="275064"/>
            <a:ext cx="7139647" cy="37537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Principalele</a:t>
            </a:r>
            <a:r>
              <a:rPr lang="en-US" sz="1600" dirty="0"/>
              <a:t> </a:t>
            </a:r>
            <a:r>
              <a:rPr lang="en-US" sz="1600" dirty="0" err="1"/>
              <a:t>componente</a:t>
            </a:r>
            <a:r>
              <a:rPr lang="en-US" sz="1600" dirty="0"/>
              <a:t> hardware sunt </a:t>
            </a:r>
            <a:r>
              <a:rPr lang="en-US" sz="1600" dirty="0" err="1"/>
              <a:t>interconectate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forma </a:t>
            </a:r>
            <a:r>
              <a:rPr lang="en-US" sz="1600" dirty="0" err="1"/>
              <a:t>sistemul</a:t>
            </a:r>
            <a:r>
              <a:rPr lang="en-US" sz="1600" dirty="0"/>
              <a:t> </a:t>
            </a:r>
            <a:r>
              <a:rPr lang="en-US" sz="1600" dirty="0" err="1"/>
              <a:t>imprimantei</a:t>
            </a:r>
            <a:r>
              <a:rPr lang="en-US" sz="1600" dirty="0"/>
              <a:t> Braille. Arduino Mega </a:t>
            </a:r>
            <a:r>
              <a:rPr lang="en-US" sz="1600" dirty="0" err="1"/>
              <a:t>acționează</a:t>
            </a:r>
            <a:r>
              <a:rPr lang="en-US" sz="1600" dirty="0"/>
              <a:t> ca </a:t>
            </a:r>
            <a:r>
              <a:rPr lang="en-US" sz="1600" dirty="0" err="1"/>
              <a:t>unitate</a:t>
            </a:r>
            <a:r>
              <a:rPr lang="en-US" sz="1600" dirty="0"/>
              <a:t> </a:t>
            </a:r>
            <a:r>
              <a:rPr lang="en-US" sz="1600" dirty="0" err="1"/>
              <a:t>centrală</a:t>
            </a:r>
            <a:r>
              <a:rPr lang="en-US" sz="1600" dirty="0"/>
              <a:t> de control, care </a:t>
            </a:r>
            <a:r>
              <a:rPr lang="en-US" sz="1600" dirty="0" err="1"/>
              <a:t>comunică</a:t>
            </a:r>
            <a:r>
              <a:rPr lang="en-US" sz="1600" dirty="0"/>
              <a:t> cu </a:t>
            </a:r>
            <a:r>
              <a:rPr lang="en-US" sz="1600" dirty="0" err="1"/>
              <a:t>celelalte</a:t>
            </a:r>
            <a:r>
              <a:rPr lang="en-US" sz="1600" dirty="0"/>
              <a:t> </a:t>
            </a:r>
            <a:r>
              <a:rPr lang="en-US" sz="1600" dirty="0" err="1"/>
              <a:t>componente</a:t>
            </a:r>
            <a:r>
              <a:rPr lang="en-US" sz="1600" dirty="0"/>
              <a:t> hardware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coordona</a:t>
            </a:r>
            <a:r>
              <a:rPr lang="en-US" sz="1600" dirty="0"/>
              <a:t> </a:t>
            </a:r>
            <a:r>
              <a:rPr lang="en-US" sz="1600" dirty="0" err="1"/>
              <a:t>operațiile</a:t>
            </a:r>
            <a:r>
              <a:rPr lang="en-US" sz="1600" dirty="0"/>
              <a:t> de </a:t>
            </a:r>
            <a:r>
              <a:rPr lang="en-US" sz="1600" dirty="0" err="1"/>
              <a:t>citire</a:t>
            </a:r>
            <a:r>
              <a:rPr lang="en-US" sz="1600" dirty="0"/>
              <a:t>, </a:t>
            </a:r>
            <a:r>
              <a:rPr lang="en-US" sz="1600" dirty="0" err="1"/>
              <a:t>procesare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printare</a:t>
            </a:r>
            <a:r>
              <a:rPr lang="en-US" sz="1600" dirty="0"/>
              <a:t> a </a:t>
            </a:r>
            <a:r>
              <a:rPr lang="en-US" sz="1600" dirty="0" err="1"/>
              <a:t>textului</a:t>
            </a:r>
            <a:r>
              <a:rPr lang="en-US" sz="1600" dirty="0"/>
              <a:t> Braille.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Integrarea</a:t>
            </a:r>
            <a:r>
              <a:rPr lang="en-US" sz="1600" dirty="0"/>
              <a:t> </a:t>
            </a:r>
            <a:r>
              <a:rPr lang="en-US" sz="1600" dirty="0" err="1"/>
              <a:t>corectă</a:t>
            </a:r>
            <a:r>
              <a:rPr lang="en-US" sz="1600" dirty="0"/>
              <a:t> a </a:t>
            </a:r>
            <a:r>
              <a:rPr lang="en-US" sz="1600" dirty="0" err="1"/>
              <a:t>componentelor</a:t>
            </a:r>
            <a:r>
              <a:rPr lang="en-US" sz="1600" dirty="0"/>
              <a:t> hardware cu software-</a:t>
            </a:r>
            <a:r>
              <a:rPr lang="en-US" sz="1600" dirty="0" err="1"/>
              <a:t>ul</a:t>
            </a:r>
            <a:r>
              <a:rPr lang="en-US" sz="1600" dirty="0"/>
              <a:t>  Arduino IDE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esențială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funcționarea</a:t>
            </a:r>
            <a:r>
              <a:rPr lang="en-US" sz="1600" dirty="0"/>
              <a:t> </a:t>
            </a:r>
            <a:r>
              <a:rPr lang="en-US" sz="1600" dirty="0" err="1"/>
              <a:t>corectă</a:t>
            </a:r>
            <a:r>
              <a:rPr lang="en-US" sz="1600" dirty="0"/>
              <a:t> a </a:t>
            </a:r>
            <a:r>
              <a:rPr lang="en-US" sz="1600" dirty="0" err="1"/>
              <a:t>sistemului</a:t>
            </a:r>
            <a:r>
              <a:rPr lang="en-US" sz="1600" dirty="0"/>
              <a:t>. </a:t>
            </a:r>
            <a:r>
              <a:rPr lang="en-US" sz="1600" dirty="0" err="1"/>
              <a:t>Acest</a:t>
            </a:r>
            <a:r>
              <a:rPr lang="en-US" sz="1600" dirty="0"/>
              <a:t> </a:t>
            </a:r>
            <a:r>
              <a:rPr lang="en-US" sz="1600" dirty="0" err="1"/>
              <a:t>lucru</a:t>
            </a:r>
            <a:r>
              <a:rPr lang="en-US" sz="1600" dirty="0"/>
              <a:t> </a:t>
            </a:r>
            <a:r>
              <a:rPr lang="en-US" sz="1600" dirty="0" err="1"/>
              <a:t>implică</a:t>
            </a:r>
            <a:r>
              <a:rPr lang="en-US" sz="1600" dirty="0"/>
              <a:t> </a:t>
            </a:r>
            <a:r>
              <a:rPr lang="en-US" sz="1600" dirty="0" err="1"/>
              <a:t>transmiterea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recepția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între</a:t>
            </a:r>
            <a:r>
              <a:rPr lang="en-US" sz="1600" dirty="0"/>
              <a:t> </a:t>
            </a:r>
            <a:r>
              <a:rPr lang="en-US" sz="1600" dirty="0" err="1"/>
              <a:t>modulele</a:t>
            </a:r>
            <a:r>
              <a:rPr lang="en-US" sz="1600" dirty="0"/>
              <a:t> software </a:t>
            </a:r>
            <a:r>
              <a:rPr lang="en-US" sz="1600" dirty="0" err="1"/>
              <a:t>exprimate</a:t>
            </a:r>
            <a:r>
              <a:rPr lang="en-US" sz="1600" dirty="0"/>
              <a:t> print </a:t>
            </a:r>
            <a:r>
              <a:rPr lang="en-US" sz="1600" dirty="0" err="1"/>
              <a:t>biblioteci</a:t>
            </a:r>
            <a:r>
              <a:rPr lang="en-US" sz="1600" dirty="0"/>
              <a:t> </a:t>
            </a:r>
            <a:r>
              <a:rPr lang="en-US" sz="1600" dirty="0" err="1"/>
              <a:t>digitale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controlul</a:t>
            </a:r>
            <a:r>
              <a:rPr lang="en-US" sz="1600" dirty="0"/>
              <a:t> </a:t>
            </a:r>
            <a:r>
              <a:rPr lang="en-US" sz="1600" dirty="0" err="1"/>
              <a:t>componentelor</a:t>
            </a:r>
            <a:r>
              <a:rPr lang="en-US" sz="1600" dirty="0"/>
              <a:t> hardware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efectua</a:t>
            </a:r>
            <a:r>
              <a:rPr lang="en-US" sz="1600" dirty="0"/>
              <a:t> </a:t>
            </a:r>
            <a:r>
              <a:rPr lang="en-US" sz="1600" dirty="0" err="1"/>
              <a:t>operațiile</a:t>
            </a:r>
            <a:r>
              <a:rPr lang="en-US" sz="1600" dirty="0"/>
              <a:t> </a:t>
            </a:r>
            <a:r>
              <a:rPr lang="en-US" sz="1600" dirty="0" err="1"/>
              <a:t>necesare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printarea</a:t>
            </a:r>
            <a:r>
              <a:rPr lang="en-US" sz="1600" dirty="0"/>
              <a:t> </a:t>
            </a:r>
            <a:r>
              <a:rPr lang="en-US" sz="1600" dirty="0" err="1"/>
              <a:t>textului</a:t>
            </a:r>
            <a:r>
              <a:rPr lang="en-US" sz="1600" dirty="0"/>
              <a:t> Braille pe </a:t>
            </a:r>
            <a:r>
              <a:rPr lang="en-US" sz="1600" dirty="0" err="1"/>
              <a:t>hârtie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42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4" y="2781426"/>
            <a:ext cx="6908305" cy="1782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Functionalitati</a:t>
            </a:r>
            <a:r>
              <a:rPr lang="en-US" dirty="0"/>
              <a:t> </a:t>
            </a:r>
            <a:r>
              <a:rPr lang="en-US" dirty="0" err="1"/>
              <a:t>proiectate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oogle Shape;635;p40">
            <a:extLst>
              <a:ext uri="{FF2B5EF4-FFF2-40B4-BE49-F238E27FC236}">
                <a16:creationId xmlns:a16="http://schemas.microsoft.com/office/drawing/2014/main" id="{87B111B9-22C3-3C9A-9EF5-AB0E96FC4154}"/>
              </a:ext>
            </a:extLst>
          </p:cNvPr>
          <p:cNvGrpSpPr/>
          <p:nvPr/>
        </p:nvGrpSpPr>
        <p:grpSpPr>
          <a:xfrm>
            <a:off x="7315200" y="1668780"/>
            <a:ext cx="837576" cy="628602"/>
            <a:chOff x="2363882" y="2962263"/>
            <a:chExt cx="506223" cy="377024"/>
          </a:xfrm>
          <a:solidFill>
            <a:schemeClr val="accent2"/>
          </a:solidFill>
        </p:grpSpPr>
        <p:sp>
          <p:nvSpPr>
            <p:cNvPr id="3" name="Google Shape;636;p40">
              <a:extLst>
                <a:ext uri="{FF2B5EF4-FFF2-40B4-BE49-F238E27FC236}">
                  <a16:creationId xmlns:a16="http://schemas.microsoft.com/office/drawing/2014/main" id="{1971FA46-0D62-69EA-45DD-A63D3010862A}"/>
                </a:ext>
              </a:extLst>
            </p:cNvPr>
            <p:cNvSpPr/>
            <p:nvPr/>
          </p:nvSpPr>
          <p:spPr>
            <a:xfrm>
              <a:off x="264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7;p40">
              <a:extLst>
                <a:ext uri="{FF2B5EF4-FFF2-40B4-BE49-F238E27FC236}">
                  <a16:creationId xmlns:a16="http://schemas.microsoft.com/office/drawing/2014/main" id="{80A287DE-A1F0-1F81-FB2A-86EBF7C30BBC}"/>
                </a:ext>
              </a:extLst>
            </p:cNvPr>
            <p:cNvSpPr/>
            <p:nvPr/>
          </p:nvSpPr>
          <p:spPr>
            <a:xfrm>
              <a:off x="249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8;p40">
              <a:extLst>
                <a:ext uri="{FF2B5EF4-FFF2-40B4-BE49-F238E27FC236}">
                  <a16:creationId xmlns:a16="http://schemas.microsoft.com/office/drawing/2014/main" id="{25093996-0F8E-E2D5-4F46-3E71B671C624}"/>
                </a:ext>
              </a:extLst>
            </p:cNvPr>
            <p:cNvSpPr/>
            <p:nvPr/>
          </p:nvSpPr>
          <p:spPr>
            <a:xfrm>
              <a:off x="249558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9;p40">
              <a:extLst>
                <a:ext uri="{FF2B5EF4-FFF2-40B4-BE49-F238E27FC236}">
                  <a16:creationId xmlns:a16="http://schemas.microsoft.com/office/drawing/2014/main" id="{9C056166-DB21-3834-58A0-1C71418580A1}"/>
                </a:ext>
              </a:extLst>
            </p:cNvPr>
            <p:cNvSpPr/>
            <p:nvPr/>
          </p:nvSpPr>
          <p:spPr>
            <a:xfrm>
              <a:off x="24955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0;p40">
              <a:extLst>
                <a:ext uri="{FF2B5EF4-FFF2-40B4-BE49-F238E27FC236}">
                  <a16:creationId xmlns:a16="http://schemas.microsoft.com/office/drawing/2014/main" id="{24BC6A33-26CD-E104-4057-4543C68875AB}"/>
                </a:ext>
              </a:extLst>
            </p:cNvPr>
            <p:cNvSpPr/>
            <p:nvPr/>
          </p:nvSpPr>
          <p:spPr>
            <a:xfrm>
              <a:off x="23638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1;p40">
              <a:extLst>
                <a:ext uri="{FF2B5EF4-FFF2-40B4-BE49-F238E27FC236}">
                  <a16:creationId xmlns:a16="http://schemas.microsoft.com/office/drawing/2014/main" id="{64583386-0CBF-F9EE-56C4-CDCF9D1491A3}"/>
                </a:ext>
              </a:extLst>
            </p:cNvPr>
            <p:cNvSpPr/>
            <p:nvPr/>
          </p:nvSpPr>
          <p:spPr>
            <a:xfrm>
              <a:off x="2769957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;p40">
              <a:extLst>
                <a:ext uri="{FF2B5EF4-FFF2-40B4-BE49-F238E27FC236}">
                  <a16:creationId xmlns:a16="http://schemas.microsoft.com/office/drawing/2014/main" id="{3D2D597C-2687-7F8C-A8E5-F600A99D7E8D}"/>
                </a:ext>
              </a:extLst>
            </p:cNvPr>
            <p:cNvSpPr/>
            <p:nvPr/>
          </p:nvSpPr>
          <p:spPr>
            <a:xfrm>
              <a:off x="276995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481277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aille System by Slidesgo">
  <a:themeElements>
    <a:clrScheme name="Simple Light">
      <a:dk1>
        <a:srgbClr val="FFFFFF"/>
      </a:dk1>
      <a:lt1>
        <a:srgbClr val="576EC7"/>
      </a:lt1>
      <a:dk2>
        <a:srgbClr val="4C62B8"/>
      </a:dk2>
      <a:lt2>
        <a:srgbClr val="000000"/>
      </a:lt2>
      <a:accent1>
        <a:srgbClr val="FB8B4C"/>
      </a:accent1>
      <a:accent2>
        <a:srgbClr val="C88D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919</Words>
  <Application>Microsoft Office PowerPoint</Application>
  <PresentationFormat>On-screen Show (16:9)</PresentationFormat>
  <Paragraphs>85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Bebas Neue</vt:lpstr>
      <vt:lpstr>Archivo</vt:lpstr>
      <vt:lpstr>Arial</vt:lpstr>
      <vt:lpstr>Nunito Light</vt:lpstr>
      <vt:lpstr>The Braille System by Slidesgo</vt:lpstr>
      <vt:lpstr>imprimanta BRAILLE</vt:lpstr>
      <vt:lpstr>6-puncte</vt:lpstr>
      <vt:lpstr>INtroducere</vt:lpstr>
      <vt:lpstr>Printarea BRAILLE</vt:lpstr>
      <vt:lpstr>State-of-the-art</vt:lpstr>
      <vt:lpstr>PowerPoint Presentation</vt:lpstr>
      <vt:lpstr>Metode/tehnologii folosite</vt:lpstr>
      <vt:lpstr>PowerPoint Presentation</vt:lpstr>
      <vt:lpstr>Functionalitati proiectate</vt:lpstr>
      <vt:lpstr>PowerPoint Presentation</vt:lpstr>
      <vt:lpstr>Arhitectura sistemului</vt:lpstr>
      <vt:lpstr>componente</vt:lpstr>
      <vt:lpstr>PowerPoint Presentation</vt:lpstr>
      <vt:lpstr>Scenarii de utilizare</vt:lpstr>
      <vt:lpstr>PowerPoint Presentation</vt:lpstr>
      <vt:lpstr>Implementarea proiectului prin metode agile</vt:lpstr>
      <vt:lpstr>PowerPoint Presentation</vt:lpstr>
      <vt:lpstr>Demo produs</vt:lpstr>
      <vt:lpstr>Prototip</vt:lpstr>
      <vt:lpstr>Concluzii si dezvoltari ulterioare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imprimanta BRAILLE</dc:title>
  <cp:lastModifiedBy>Ene, Teodor-Lucian</cp:lastModifiedBy>
  <cp:revision>33</cp:revision>
  <dcterms:modified xsi:type="dcterms:W3CDTF">2024-04-15T22:40:43Z</dcterms:modified>
</cp:coreProperties>
</file>